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7.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2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1" r:id="rId3"/>
    <p:sldId id="269" r:id="rId4"/>
    <p:sldId id="320" r:id="rId5"/>
    <p:sldId id="319" r:id="rId6"/>
    <p:sldId id="318" r:id="rId7"/>
    <p:sldId id="317" r:id="rId8"/>
    <p:sldId id="316" r:id="rId9"/>
    <p:sldId id="294" r:id="rId10"/>
    <p:sldId id="309" r:id="rId11"/>
    <p:sldId id="295" r:id="rId12"/>
    <p:sldId id="310" r:id="rId13"/>
    <p:sldId id="296" r:id="rId14"/>
    <p:sldId id="297" r:id="rId15"/>
    <p:sldId id="298" r:id="rId16"/>
    <p:sldId id="300" r:id="rId17"/>
    <p:sldId id="301" r:id="rId18"/>
    <p:sldId id="302" r:id="rId19"/>
    <p:sldId id="303" r:id="rId20"/>
    <p:sldId id="304" r:id="rId21"/>
    <p:sldId id="305" r:id="rId22"/>
    <p:sldId id="306" r:id="rId23"/>
    <p:sldId id="307" r:id="rId24"/>
    <p:sldId id="308" r:id="rId25"/>
    <p:sldId id="321" r:id="rId26"/>
    <p:sldId id="266" r:id="rId27"/>
  </p:sldIdLst>
  <p:sldSz cx="9144000" cy="6858000" type="screen4x3"/>
  <p:notesSz cx="9144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é Francisco Ruiz Gualda" initials="JFRG" lastIdx="4" clrIdx="0">
    <p:extLst>
      <p:ext uri="{19B8F6BF-5375-455C-9EA6-DF929625EA0E}">
        <p15:presenceInfo xmlns:p15="http://schemas.microsoft.com/office/powerpoint/2012/main" userId="José Francisco Ruiz Gual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7363" autoAdjust="0"/>
  </p:normalViewPr>
  <p:slideViewPr>
    <p:cSldViewPr>
      <p:cViewPr varScale="1">
        <p:scale>
          <a:sx n="114" d="100"/>
          <a:sy n="114" d="100"/>
        </p:scale>
        <p:origin x="1560"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7F076F0-FFC9-4E67-9446-B8AF74DE55AF}" type="datetimeFigureOut">
              <a:rPr lang="es-ES" smtClean="0"/>
              <a:t>10/09/2019</a:t>
            </a:fld>
            <a:endParaRPr lang="es-ES"/>
          </a:p>
        </p:txBody>
      </p:sp>
      <p:sp>
        <p:nvSpPr>
          <p:cNvPr id="4" name="Marcador de imagen d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FD4E4B-482C-4720-AF27-982509F18CF4}" type="slidenum">
              <a:rPr lang="es-ES" smtClean="0"/>
              <a:t>‹Nº›</a:t>
            </a:fld>
            <a:endParaRPr lang="es-ES"/>
          </a:p>
        </p:txBody>
      </p:sp>
    </p:spTree>
    <p:extLst>
      <p:ext uri="{BB962C8B-B14F-4D97-AF65-F5344CB8AC3E}">
        <p14:creationId xmlns:p14="http://schemas.microsoft.com/office/powerpoint/2010/main" val="386362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CFD4E4B-482C-4720-AF27-982509F18CF4}" type="slidenum">
              <a:rPr lang="es-ES" smtClean="0"/>
              <a:t>1</a:t>
            </a:fld>
            <a:endParaRPr lang="es-ES" dirty="0"/>
          </a:p>
        </p:txBody>
      </p:sp>
    </p:spTree>
    <p:extLst>
      <p:ext uri="{BB962C8B-B14F-4D97-AF65-F5344CB8AC3E}">
        <p14:creationId xmlns:p14="http://schemas.microsoft.com/office/powerpoint/2010/main" val="2514836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Recuerda</a:t>
            </a:r>
            <a:r>
              <a:rPr lang="en-GB" dirty="0"/>
              <a:t> que </a:t>
            </a:r>
            <a:r>
              <a:rPr lang="en-GB" dirty="0" err="1"/>
              <a:t>en</a:t>
            </a:r>
            <a:r>
              <a:rPr lang="en-GB" dirty="0"/>
              <a:t> </a:t>
            </a:r>
            <a:r>
              <a:rPr lang="en-GB" dirty="0" err="1"/>
              <a:t>todo</a:t>
            </a:r>
            <a:r>
              <a:rPr lang="en-GB" dirty="0"/>
              <a:t> </a:t>
            </a:r>
            <a:r>
              <a:rPr lang="en-GB" dirty="0" err="1"/>
              <a:t>momento</a:t>
            </a:r>
            <a:r>
              <a:rPr lang="en-GB" dirty="0"/>
              <a:t> lo que se </a:t>
            </a:r>
            <a:r>
              <a:rPr lang="en-GB" dirty="0" err="1"/>
              <a:t>manda</a:t>
            </a:r>
            <a:r>
              <a:rPr lang="en-GB" dirty="0"/>
              <a:t> </a:t>
            </a:r>
            <a:r>
              <a:rPr lang="en-GB" dirty="0" err="1"/>
              <a:t>es</a:t>
            </a:r>
            <a:r>
              <a:rPr lang="en-GB" dirty="0"/>
              <a:t> el </a:t>
            </a:r>
            <a:r>
              <a:rPr lang="en-GB" dirty="0" err="1"/>
              <a:t>recurso</a:t>
            </a:r>
            <a:r>
              <a:rPr lang="en-GB" dirty="0"/>
              <a:t> y la</a:t>
            </a:r>
            <a:r>
              <a:rPr lang="en-GB" baseline="0" dirty="0"/>
              <a:t> firma de ese </a:t>
            </a:r>
            <a:r>
              <a:rPr lang="en-GB" baseline="0" dirty="0" err="1"/>
              <a:t>recurso</a:t>
            </a:r>
            <a:endParaRPr lang="en-GB"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10</a:t>
            </a:fld>
            <a:endParaRPr lang="es-ES"/>
          </a:p>
        </p:txBody>
      </p:sp>
    </p:spTree>
    <p:extLst>
      <p:ext uri="{BB962C8B-B14F-4D97-AF65-F5344CB8AC3E}">
        <p14:creationId xmlns:p14="http://schemas.microsoft.com/office/powerpoint/2010/main" val="32525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11</a:t>
            </a:fld>
            <a:endParaRPr lang="es-ES"/>
          </a:p>
        </p:txBody>
      </p:sp>
    </p:spTree>
    <p:extLst>
      <p:ext uri="{BB962C8B-B14F-4D97-AF65-F5344CB8AC3E}">
        <p14:creationId xmlns:p14="http://schemas.microsoft.com/office/powerpoint/2010/main" val="2730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Decir</a:t>
            </a:r>
            <a:r>
              <a:rPr lang="en-GB" dirty="0"/>
              <a:t> que </a:t>
            </a:r>
            <a:r>
              <a:rPr lang="en-GB" dirty="0" err="1"/>
              <a:t>esto</a:t>
            </a:r>
            <a:r>
              <a:rPr lang="en-GB" dirty="0"/>
              <a:t> se</a:t>
            </a:r>
            <a:r>
              <a:rPr lang="en-GB" baseline="0" dirty="0"/>
              <a:t> </a:t>
            </a:r>
            <a:r>
              <a:rPr lang="en-GB" baseline="0" dirty="0" err="1"/>
              <a:t>repite</a:t>
            </a:r>
            <a:r>
              <a:rPr lang="en-GB" baseline="0" dirty="0"/>
              <a:t> para </a:t>
            </a:r>
            <a:r>
              <a:rPr lang="en-GB" baseline="0" dirty="0" err="1"/>
              <a:t>cada</a:t>
            </a:r>
            <a:r>
              <a:rPr lang="en-GB" baseline="0" dirty="0"/>
              <a:t> </a:t>
            </a:r>
            <a:r>
              <a:rPr lang="en-GB" baseline="0" dirty="0" err="1"/>
              <a:t>uno</a:t>
            </a:r>
            <a:r>
              <a:rPr lang="en-GB" baseline="0" dirty="0"/>
              <a:t> de </a:t>
            </a:r>
            <a:r>
              <a:rPr lang="en-GB" baseline="0" dirty="0" err="1"/>
              <a:t>los</a:t>
            </a:r>
            <a:r>
              <a:rPr lang="en-GB" baseline="0" dirty="0"/>
              <a:t> </a:t>
            </a:r>
            <a:r>
              <a:rPr lang="en-GB" baseline="0" dirty="0" err="1"/>
              <a:t>servidores</a:t>
            </a:r>
            <a:r>
              <a:rPr lang="en-GB" baseline="0" dirty="0"/>
              <a:t> que </a:t>
            </a:r>
            <a:r>
              <a:rPr lang="en-GB" baseline="0" dirty="0" err="1"/>
              <a:t>hemos</a:t>
            </a:r>
            <a:r>
              <a:rPr lang="en-GB" baseline="0" dirty="0"/>
              <a:t> </a:t>
            </a:r>
            <a:r>
              <a:rPr lang="en-GB" baseline="0" dirty="0" err="1"/>
              <a:t>visto</a:t>
            </a:r>
            <a:r>
              <a:rPr lang="en-GB" baseline="0" dirty="0"/>
              <a:t> antes.</a:t>
            </a:r>
          </a:p>
          <a:p>
            <a:endParaRPr lang="en-GB" baseline="0" dirty="0"/>
          </a:p>
          <a:p>
            <a:r>
              <a:rPr lang="en-GB" baseline="0" dirty="0" err="1"/>
              <a:t>Recuerda</a:t>
            </a:r>
            <a:r>
              <a:rPr lang="en-GB" baseline="0" dirty="0"/>
              <a:t> que </a:t>
            </a:r>
            <a:r>
              <a:rPr lang="en-GB" baseline="0" dirty="0" err="1"/>
              <a:t>registro</a:t>
            </a:r>
            <a:r>
              <a:rPr lang="en-GB" baseline="0" dirty="0"/>
              <a:t> NS </a:t>
            </a:r>
            <a:r>
              <a:rPr lang="en-GB" baseline="0" dirty="0" err="1"/>
              <a:t>es</a:t>
            </a:r>
            <a:r>
              <a:rPr lang="en-GB" baseline="0" dirty="0"/>
              <a:t> </a:t>
            </a:r>
            <a:r>
              <a:rPr lang="en-GB" baseline="0" dirty="0" err="1"/>
              <a:t>servidor</a:t>
            </a:r>
            <a:r>
              <a:rPr lang="en-GB" baseline="0" dirty="0"/>
              <a:t> </a:t>
            </a:r>
            <a:r>
              <a:rPr lang="en-GB" baseline="0" dirty="0" err="1"/>
              <a:t>autorizado</a:t>
            </a:r>
            <a:r>
              <a:rPr lang="en-GB" baseline="0" dirty="0"/>
              <a:t>.</a:t>
            </a:r>
            <a:endParaRPr lang="en-GB"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12</a:t>
            </a:fld>
            <a:endParaRPr lang="es-ES"/>
          </a:p>
        </p:txBody>
      </p:sp>
    </p:spTree>
    <p:extLst>
      <p:ext uri="{BB962C8B-B14F-4D97-AF65-F5344CB8AC3E}">
        <p14:creationId xmlns:p14="http://schemas.microsoft.com/office/powerpoint/2010/main" val="724128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13</a:t>
            </a:fld>
            <a:endParaRPr lang="es-ES"/>
          </a:p>
        </p:txBody>
      </p:sp>
    </p:spTree>
    <p:extLst>
      <p:ext uri="{BB962C8B-B14F-4D97-AF65-F5344CB8AC3E}">
        <p14:creationId xmlns:p14="http://schemas.microsoft.com/office/powerpoint/2010/main" val="2605113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Comenzar</a:t>
            </a:r>
            <a:r>
              <a:rPr lang="en-GB" dirty="0"/>
              <a:t> </a:t>
            </a:r>
            <a:r>
              <a:rPr lang="en-GB" dirty="0" err="1"/>
              <a:t>diciendo</a:t>
            </a:r>
            <a:r>
              <a:rPr lang="en-GB" dirty="0"/>
              <a:t> </a:t>
            </a:r>
            <a:r>
              <a:rPr lang="en-GB" dirty="0" err="1"/>
              <a:t>aquí</a:t>
            </a:r>
            <a:r>
              <a:rPr lang="en-GB" dirty="0"/>
              <a:t> que DNSSEC no </a:t>
            </a:r>
            <a:r>
              <a:rPr lang="en-GB" dirty="0" err="1"/>
              <a:t>sabe</a:t>
            </a:r>
            <a:r>
              <a:rPr lang="en-GB" dirty="0"/>
              <a:t> </a:t>
            </a:r>
            <a:r>
              <a:rPr lang="en-GB" dirty="0" err="1"/>
              <a:t>decir</a:t>
            </a:r>
            <a:r>
              <a:rPr lang="en-GB" dirty="0"/>
              <a:t> que no. </a:t>
            </a:r>
          </a:p>
          <a:p>
            <a:endParaRPr lang="en-GB" dirty="0"/>
          </a:p>
          <a:p>
            <a:r>
              <a:rPr lang="en-GB" dirty="0"/>
              <a:t>La idea de NSEC </a:t>
            </a:r>
            <a:r>
              <a:rPr lang="en-GB" dirty="0" err="1"/>
              <a:t>consiste</a:t>
            </a:r>
            <a:r>
              <a:rPr lang="en-GB" baseline="0" dirty="0"/>
              <a:t> </a:t>
            </a:r>
            <a:r>
              <a:rPr lang="en-GB" baseline="0" dirty="0" err="1"/>
              <a:t>en</a:t>
            </a:r>
            <a:r>
              <a:rPr lang="en-GB" baseline="0" dirty="0"/>
              <a:t> </a:t>
            </a:r>
            <a:r>
              <a:rPr lang="en-GB" baseline="0" dirty="0" err="1"/>
              <a:t>devolver</a:t>
            </a:r>
            <a:r>
              <a:rPr lang="en-GB" baseline="0" dirty="0"/>
              <a:t> el </a:t>
            </a:r>
            <a:r>
              <a:rPr lang="en-GB" baseline="0" dirty="0" err="1"/>
              <a:t>siguiente</a:t>
            </a:r>
            <a:r>
              <a:rPr lang="en-GB" baseline="0" dirty="0"/>
              <a:t> </a:t>
            </a:r>
            <a:r>
              <a:rPr lang="en-GB" baseline="0" dirty="0" err="1"/>
              <a:t>registro</a:t>
            </a:r>
            <a:r>
              <a:rPr lang="en-GB" baseline="0" dirty="0"/>
              <a:t> </a:t>
            </a:r>
            <a:r>
              <a:rPr lang="en-GB" baseline="0" dirty="0" err="1"/>
              <a:t>seguro</a:t>
            </a:r>
            <a:r>
              <a:rPr lang="en-GB" baseline="0" dirty="0"/>
              <a:t>. De </a:t>
            </a:r>
            <a:r>
              <a:rPr lang="en-GB" baseline="0" dirty="0" err="1"/>
              <a:t>este</a:t>
            </a:r>
            <a:r>
              <a:rPr lang="en-GB" baseline="0" dirty="0"/>
              <a:t> </a:t>
            </a:r>
            <a:r>
              <a:rPr lang="en-GB" baseline="0" dirty="0" err="1"/>
              <a:t>modo</a:t>
            </a:r>
            <a:r>
              <a:rPr lang="en-GB" baseline="0" dirty="0"/>
              <a:t> el </a:t>
            </a:r>
            <a:r>
              <a:rPr lang="en-GB" baseline="0" dirty="0" err="1"/>
              <a:t>servidor</a:t>
            </a:r>
            <a:r>
              <a:rPr lang="en-GB" baseline="0" dirty="0"/>
              <a:t> </a:t>
            </a:r>
            <a:r>
              <a:rPr lang="en-GB" baseline="0" dirty="0" err="1"/>
              <a:t>reslver</a:t>
            </a:r>
            <a:r>
              <a:rPr lang="en-GB" baseline="0" dirty="0"/>
              <a:t> que </a:t>
            </a:r>
            <a:r>
              <a:rPr lang="en-GB" baseline="0" dirty="0" err="1"/>
              <a:t>reciba</a:t>
            </a:r>
            <a:r>
              <a:rPr lang="en-GB" baseline="0" dirty="0"/>
              <a:t> </a:t>
            </a:r>
            <a:r>
              <a:rPr lang="en-GB" baseline="0" dirty="0" err="1"/>
              <a:t>esta</a:t>
            </a:r>
            <a:r>
              <a:rPr lang="en-GB" baseline="0" dirty="0"/>
              <a:t> </a:t>
            </a:r>
            <a:r>
              <a:rPr lang="en-GB" baseline="0" dirty="0" err="1"/>
              <a:t>información</a:t>
            </a:r>
            <a:r>
              <a:rPr lang="en-GB" baseline="0" dirty="0"/>
              <a:t> </a:t>
            </a:r>
            <a:r>
              <a:rPr lang="en-GB" baseline="0" dirty="0" err="1"/>
              <a:t>deducirá</a:t>
            </a:r>
            <a:r>
              <a:rPr lang="en-GB" baseline="0" dirty="0"/>
              <a:t> que la </a:t>
            </a:r>
            <a:r>
              <a:rPr lang="en-GB" baseline="0" dirty="0" err="1"/>
              <a:t>respuesta</a:t>
            </a:r>
            <a:r>
              <a:rPr lang="en-GB" baseline="0" dirty="0"/>
              <a:t> no </a:t>
            </a:r>
            <a:r>
              <a:rPr lang="en-GB" baseline="0" dirty="0" err="1"/>
              <a:t>existe</a:t>
            </a:r>
            <a:r>
              <a:rPr lang="en-GB" baseline="0" dirty="0"/>
              <a:t> </a:t>
            </a:r>
            <a:r>
              <a:rPr lang="en-GB" baseline="0" dirty="0" err="1"/>
              <a:t>porque</a:t>
            </a:r>
            <a:r>
              <a:rPr lang="en-GB" baseline="0" dirty="0"/>
              <a:t> el campo NSEC </a:t>
            </a:r>
            <a:r>
              <a:rPr lang="en-GB" baseline="0" dirty="0" err="1"/>
              <a:t>está</a:t>
            </a:r>
            <a:r>
              <a:rPr lang="en-GB" baseline="0" dirty="0"/>
              <a:t> </a:t>
            </a:r>
            <a:r>
              <a:rPr lang="en-GB" baseline="0" dirty="0" err="1"/>
              <a:t>relleno</a:t>
            </a:r>
            <a:r>
              <a:rPr lang="en-GB" baseline="0" dirty="0"/>
              <a:t>.</a:t>
            </a:r>
          </a:p>
          <a:p>
            <a:endParaRPr lang="en-GB" baseline="0" dirty="0"/>
          </a:p>
          <a:p>
            <a:r>
              <a:rPr lang="en-GB" baseline="0" dirty="0" err="1"/>
              <a:t>Decir</a:t>
            </a:r>
            <a:r>
              <a:rPr lang="en-GB" baseline="0" dirty="0"/>
              <a:t> que un hash </a:t>
            </a:r>
            <a:r>
              <a:rPr lang="en-GB" baseline="0" dirty="0" err="1"/>
              <a:t>sabemos</a:t>
            </a:r>
            <a:r>
              <a:rPr lang="en-GB" baseline="0" dirty="0"/>
              <a:t> que se </a:t>
            </a:r>
            <a:r>
              <a:rPr lang="en-GB" baseline="0" dirty="0" err="1"/>
              <a:t>puede</a:t>
            </a:r>
            <a:r>
              <a:rPr lang="en-GB" baseline="0" dirty="0"/>
              <a:t> </a:t>
            </a:r>
            <a:r>
              <a:rPr lang="en-GB" baseline="0" dirty="0" err="1"/>
              <a:t>quitar</a:t>
            </a:r>
            <a:r>
              <a:rPr lang="en-GB" baseline="0" dirty="0"/>
              <a:t> </a:t>
            </a:r>
            <a:r>
              <a:rPr lang="en-GB" baseline="0" dirty="0" err="1"/>
              <a:t>por</a:t>
            </a:r>
            <a:r>
              <a:rPr lang="en-GB" baseline="0" dirty="0"/>
              <a:t> </a:t>
            </a:r>
            <a:r>
              <a:rPr lang="en-GB" baseline="0" dirty="0" err="1"/>
              <a:t>fuerza</a:t>
            </a:r>
            <a:r>
              <a:rPr lang="en-GB" baseline="0" dirty="0"/>
              <a:t> </a:t>
            </a:r>
            <a:r>
              <a:rPr lang="en-GB" baseline="0" dirty="0" err="1"/>
              <a:t>bruta</a:t>
            </a:r>
            <a:r>
              <a:rPr lang="en-GB" baseline="0" dirty="0"/>
              <a:t>. </a:t>
            </a:r>
          </a:p>
          <a:p>
            <a:endParaRPr lang="en-GB" baseline="0" dirty="0"/>
          </a:p>
          <a:p>
            <a:r>
              <a:rPr lang="en-GB" baseline="0" dirty="0"/>
              <a:t>La ultima </a:t>
            </a:r>
            <a:r>
              <a:rPr lang="en-GB" baseline="0" dirty="0" err="1"/>
              <a:t>informacion</a:t>
            </a:r>
            <a:r>
              <a:rPr lang="en-GB" baseline="0" dirty="0"/>
              <a:t> hay que </a:t>
            </a:r>
            <a:r>
              <a:rPr lang="en-GB" baseline="0" dirty="0" err="1"/>
              <a:t>decir</a:t>
            </a:r>
            <a:r>
              <a:rPr lang="en-GB" baseline="0" dirty="0"/>
              <a:t> que el </a:t>
            </a:r>
            <a:r>
              <a:rPr lang="en-GB" baseline="0" dirty="0" err="1"/>
              <a:t>miedo</a:t>
            </a:r>
            <a:r>
              <a:rPr lang="en-GB" baseline="0" dirty="0"/>
              <a:t> </a:t>
            </a:r>
            <a:r>
              <a:rPr lang="en-GB" baseline="0" dirty="0" err="1"/>
              <a:t>es</a:t>
            </a:r>
            <a:r>
              <a:rPr lang="en-GB" baseline="0" dirty="0"/>
              <a:t> que </a:t>
            </a:r>
            <a:r>
              <a:rPr lang="en-GB" baseline="0" dirty="0" err="1"/>
              <a:t>puede</a:t>
            </a:r>
            <a:r>
              <a:rPr lang="en-GB" baseline="0" dirty="0"/>
              <a:t> </a:t>
            </a:r>
            <a:r>
              <a:rPr lang="en-GB" baseline="0" dirty="0" err="1"/>
              <a:t>ser</a:t>
            </a:r>
            <a:r>
              <a:rPr lang="en-GB" baseline="0" dirty="0"/>
              <a:t> parte de un </a:t>
            </a:r>
            <a:r>
              <a:rPr lang="en-GB" baseline="0" dirty="0" err="1"/>
              <a:t>ataque</a:t>
            </a:r>
            <a:r>
              <a:rPr lang="en-GB" baseline="0" dirty="0"/>
              <a:t> mayor y </a:t>
            </a:r>
            <a:r>
              <a:rPr lang="en-GB" baseline="0" dirty="0" err="1"/>
              <a:t>puede</a:t>
            </a:r>
            <a:r>
              <a:rPr lang="en-GB" baseline="0" dirty="0"/>
              <a:t> </a:t>
            </a:r>
            <a:r>
              <a:rPr lang="en-GB" baseline="0" dirty="0" err="1"/>
              <a:t>proporcionar</a:t>
            </a:r>
            <a:r>
              <a:rPr lang="en-GB" baseline="0" dirty="0"/>
              <a:t> la </a:t>
            </a:r>
            <a:r>
              <a:rPr lang="en-GB" baseline="0" dirty="0" err="1"/>
              <a:t>información</a:t>
            </a:r>
            <a:r>
              <a:rPr lang="en-GB" baseline="0" dirty="0"/>
              <a:t> que </a:t>
            </a:r>
            <a:r>
              <a:rPr lang="en-GB" baseline="0" dirty="0" err="1"/>
              <a:t>justamente</a:t>
            </a:r>
            <a:r>
              <a:rPr lang="en-GB" baseline="0" dirty="0"/>
              <a:t> se </a:t>
            </a:r>
            <a:r>
              <a:rPr lang="en-GB" baseline="0" dirty="0" err="1"/>
              <a:t>necesite</a:t>
            </a:r>
            <a:r>
              <a:rPr lang="en-GB" baseline="0" dirty="0"/>
              <a:t>.</a:t>
            </a:r>
            <a:endParaRPr lang="en-GB"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14</a:t>
            </a:fld>
            <a:endParaRPr lang="es-ES"/>
          </a:p>
        </p:txBody>
      </p:sp>
    </p:spTree>
    <p:extLst>
      <p:ext uri="{BB962C8B-B14F-4D97-AF65-F5344CB8AC3E}">
        <p14:creationId xmlns:p14="http://schemas.microsoft.com/office/powerpoint/2010/main" val="1088916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Los proxies </a:t>
            </a:r>
            <a:r>
              <a:rPr lang="en-GB" dirty="0" err="1"/>
              <a:t>transparentes</a:t>
            </a:r>
            <a:r>
              <a:rPr lang="en-GB" dirty="0"/>
              <a:t> al final lo</a:t>
            </a:r>
            <a:r>
              <a:rPr lang="en-GB" baseline="0" dirty="0"/>
              <a:t> que </a:t>
            </a:r>
            <a:r>
              <a:rPr lang="en-GB" baseline="0" dirty="0" err="1"/>
              <a:t>hacen</a:t>
            </a:r>
            <a:r>
              <a:rPr lang="en-GB" baseline="0" dirty="0"/>
              <a:t> </a:t>
            </a:r>
            <a:r>
              <a:rPr lang="en-GB" baseline="0" dirty="0" err="1"/>
              <a:t>es</a:t>
            </a:r>
            <a:r>
              <a:rPr lang="en-GB" baseline="0" dirty="0"/>
              <a:t> replica el </a:t>
            </a:r>
            <a:r>
              <a:rPr lang="en-GB" baseline="0" dirty="0" err="1"/>
              <a:t>tráfico</a:t>
            </a:r>
            <a:r>
              <a:rPr lang="en-GB" baseline="0" dirty="0"/>
              <a:t> y </a:t>
            </a:r>
            <a:r>
              <a:rPr lang="en-GB" baseline="0" dirty="0" err="1"/>
              <a:t>enviarlo</a:t>
            </a:r>
            <a:r>
              <a:rPr lang="en-GB" baseline="0" dirty="0"/>
              <a:t> al </a:t>
            </a:r>
            <a:r>
              <a:rPr lang="en-GB" baseline="0" dirty="0" err="1"/>
              <a:t>servidor</a:t>
            </a:r>
            <a:r>
              <a:rPr lang="en-GB" baseline="0" dirty="0"/>
              <a:t> </a:t>
            </a:r>
            <a:r>
              <a:rPr lang="en-GB" baseline="0" dirty="0" err="1"/>
              <a:t>autoritativo</a:t>
            </a:r>
            <a:r>
              <a:rPr lang="en-GB" baseline="0" dirty="0"/>
              <a:t> </a:t>
            </a:r>
            <a:r>
              <a:rPr lang="en-GB" baseline="0" dirty="0" err="1"/>
              <a:t>correspondiente</a:t>
            </a:r>
            <a:r>
              <a:rPr lang="en-GB" baseline="0" dirty="0"/>
              <a:t>. </a:t>
            </a:r>
          </a:p>
          <a:p>
            <a:endParaRPr lang="en-GB" baseline="0" dirty="0"/>
          </a:p>
          <a:p>
            <a:r>
              <a:rPr lang="en-GB" baseline="0" dirty="0" err="1"/>
              <a:t>Decir</a:t>
            </a:r>
            <a:r>
              <a:rPr lang="en-GB" baseline="0" dirty="0"/>
              <a:t> </a:t>
            </a:r>
            <a:r>
              <a:rPr lang="en-GB" baseline="0" dirty="0" err="1"/>
              <a:t>tambien</a:t>
            </a:r>
            <a:r>
              <a:rPr lang="en-GB" baseline="0" dirty="0"/>
              <a:t> que hast que no </a:t>
            </a:r>
            <a:r>
              <a:rPr lang="en-GB" baseline="0" dirty="0" err="1"/>
              <a:t>llegue</a:t>
            </a:r>
            <a:r>
              <a:rPr lang="en-GB" baseline="0" dirty="0"/>
              <a:t> la </a:t>
            </a:r>
            <a:r>
              <a:rPr lang="en-GB" baseline="0" dirty="0" err="1"/>
              <a:t>petición</a:t>
            </a:r>
            <a:r>
              <a:rPr lang="en-GB" baseline="0" dirty="0"/>
              <a:t> al </a:t>
            </a:r>
            <a:r>
              <a:rPr lang="en-GB" baseline="0" dirty="0" err="1"/>
              <a:t>nodo</a:t>
            </a:r>
            <a:r>
              <a:rPr lang="en-GB" baseline="0" dirty="0"/>
              <a:t> resolver no se </a:t>
            </a:r>
            <a:r>
              <a:rPr lang="en-GB" baseline="0" dirty="0" err="1"/>
              <a:t>podrá</a:t>
            </a:r>
            <a:r>
              <a:rPr lang="en-GB" baseline="0" dirty="0"/>
              <a:t> </a:t>
            </a:r>
            <a:r>
              <a:rPr lang="en-GB" baseline="0" dirty="0" err="1"/>
              <a:t>tener</a:t>
            </a:r>
            <a:r>
              <a:rPr lang="en-GB" baseline="0" dirty="0"/>
              <a:t> </a:t>
            </a:r>
            <a:r>
              <a:rPr lang="en-GB" baseline="0" dirty="0" err="1"/>
              <a:t>confianza</a:t>
            </a:r>
            <a:r>
              <a:rPr lang="en-GB" baseline="0" dirty="0"/>
              <a:t> de </a:t>
            </a:r>
            <a:r>
              <a:rPr lang="en-GB" baseline="0" dirty="0" err="1"/>
              <a:t>estar</a:t>
            </a:r>
            <a:r>
              <a:rPr lang="en-GB" baseline="0" dirty="0"/>
              <a:t> </a:t>
            </a:r>
            <a:r>
              <a:rPr lang="en-GB" baseline="0" dirty="0" err="1"/>
              <a:t>utilizando</a:t>
            </a:r>
            <a:r>
              <a:rPr lang="en-GB" baseline="0" dirty="0"/>
              <a:t> DNSSEC.</a:t>
            </a:r>
            <a:endParaRPr lang="en-GB"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15</a:t>
            </a:fld>
            <a:endParaRPr lang="es-ES"/>
          </a:p>
        </p:txBody>
      </p:sp>
    </p:spTree>
    <p:extLst>
      <p:ext uri="{BB962C8B-B14F-4D97-AF65-F5344CB8AC3E}">
        <p14:creationId xmlns:p14="http://schemas.microsoft.com/office/powerpoint/2010/main" val="2409204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noProof="0" dirty="0"/>
              <a:t>Comenzar diciendo que teniendo</a:t>
            </a:r>
            <a:r>
              <a:rPr lang="es-ES" baseline="0" noProof="0" dirty="0"/>
              <a:t> en cuenta la importancia de este Sistema, se hace necesario medidas exigentes de seguridad para proteger el funcionamiento de DNS y en definitiva de Internet.</a:t>
            </a:r>
          </a:p>
          <a:p>
            <a:endParaRPr lang="es-ES" baseline="0" noProof="0" dirty="0"/>
          </a:p>
          <a:p>
            <a:r>
              <a:rPr lang="es-ES" baseline="0" noProof="0" dirty="0"/>
              <a:t>ICANN sin animo de lucro</a:t>
            </a:r>
          </a:p>
          <a:p>
            <a:endParaRPr lang="es-ES" baseline="0" noProof="0" dirty="0"/>
          </a:p>
          <a:p>
            <a:r>
              <a:rPr lang="es-ES" baseline="0" noProof="0" dirty="0"/>
              <a:t>Hablar de que les avisan 4 días antes y que la ceremonia dura dos horas y media y tiene la finalidad de generar nueva claves de zona a partir de una llave maestra que tiene máximas medidas de seguridad y </a:t>
            </a:r>
            <a:r>
              <a:rPr lang="es-ES" baseline="0" noProof="0" dirty="0" err="1"/>
              <a:t>transaparencia</a:t>
            </a:r>
            <a:r>
              <a:rPr lang="es-ES" baseline="0" noProof="0" dirty="0"/>
              <a:t>. </a:t>
            </a:r>
          </a:p>
          <a:p>
            <a:endParaRPr lang="es-ES" baseline="0" noProof="0" dirty="0"/>
          </a:p>
          <a:p>
            <a:r>
              <a:rPr lang="es-ES" baseline="0" noProof="0" dirty="0"/>
              <a:t>Los </a:t>
            </a:r>
            <a:r>
              <a:rPr lang="es-ES" baseline="0" noProof="0" dirty="0" err="1"/>
              <a:t>guardians</a:t>
            </a:r>
            <a:r>
              <a:rPr lang="es-ES" baseline="0" noProof="0" dirty="0"/>
              <a:t> tienen una </a:t>
            </a:r>
            <a:r>
              <a:rPr lang="es-ES" baseline="0" noProof="0" dirty="0" err="1"/>
              <a:t>smartcard</a:t>
            </a:r>
            <a:r>
              <a:rPr lang="es-ES" baseline="0" noProof="0" dirty="0"/>
              <a:t> guardada en una bolsa </a:t>
            </a:r>
            <a:r>
              <a:rPr lang="es-ES" baseline="0" noProof="0" dirty="0" err="1"/>
              <a:t>antitamper</a:t>
            </a:r>
            <a:endParaRPr lang="es-ES"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16</a:t>
            </a:fld>
            <a:endParaRPr lang="es-ES"/>
          </a:p>
        </p:txBody>
      </p:sp>
    </p:spTree>
    <p:extLst>
      <p:ext uri="{BB962C8B-B14F-4D97-AF65-F5344CB8AC3E}">
        <p14:creationId xmlns:p14="http://schemas.microsoft.com/office/powerpoint/2010/main" val="2410897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noProof="0" dirty="0"/>
              <a:t>Decir que la ZSK se autogenera cada 3 meses y la KSK pues tarda algo más (7 años creo)</a:t>
            </a:r>
          </a:p>
          <a:p>
            <a:endParaRPr lang="es-ES" baseline="0" noProof="0" dirty="0"/>
          </a:p>
          <a:p>
            <a:r>
              <a:rPr lang="es-ES" baseline="0" noProof="0" dirty="0"/>
              <a:t>Curiosidad: PC sin disco duro ni batería, ni acceso a </a:t>
            </a:r>
            <a:r>
              <a:rPr lang="es-ES" baseline="0" noProof="0" dirty="0" err="1"/>
              <a:t>Interet</a:t>
            </a:r>
            <a:r>
              <a:rPr lang="es-ES" baseline="0" noProof="0" dirty="0"/>
              <a:t> y que se carga un sistema operativo mediante DVD y la memoria utilizada es una USB. En algunos casos se han destruido los HSM</a:t>
            </a:r>
            <a:endParaRPr lang="es-ES"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17</a:t>
            </a:fld>
            <a:endParaRPr lang="es-ES"/>
          </a:p>
        </p:txBody>
      </p:sp>
    </p:spTree>
    <p:extLst>
      <p:ext uri="{BB962C8B-B14F-4D97-AF65-F5344CB8AC3E}">
        <p14:creationId xmlns:p14="http://schemas.microsoft.com/office/powerpoint/2010/main" val="1907983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noProof="0" dirty="0"/>
              <a:t>Hablar</a:t>
            </a:r>
            <a:r>
              <a:rPr lang="es-ES" baseline="0" noProof="0" dirty="0"/>
              <a:t> de la redundancia en las cajas fuertes que hay en cada sede. </a:t>
            </a:r>
          </a:p>
          <a:p>
            <a:endParaRPr lang="es-ES" baseline="0" noProof="0" dirty="0"/>
          </a:p>
          <a:p>
            <a:r>
              <a:rPr lang="es-ES" sz="1200" kern="1200" dirty="0">
                <a:solidFill>
                  <a:schemeClr val="tx1"/>
                </a:solidFill>
                <a:effectLst/>
                <a:latin typeface="+mn-lt"/>
                <a:ea typeface="+mn-ea"/>
                <a:cs typeface="+mn-cs"/>
              </a:rPr>
              <a:t>Después de la generación de la clave privada y de la finalización de la </a:t>
            </a:r>
            <a:r>
              <a:rPr lang="es-ES" sz="1200" kern="1200" dirty="0" err="1">
                <a:solidFill>
                  <a:schemeClr val="tx1"/>
                </a:solidFill>
                <a:effectLst/>
                <a:latin typeface="+mn-lt"/>
                <a:ea typeface="+mn-ea"/>
                <a:cs typeface="+mn-cs"/>
              </a:rPr>
              <a:t>ceremonia,s</a:t>
            </a:r>
            <a:r>
              <a:rPr lang="es-ES" sz="1200" kern="1200" dirty="0">
                <a:solidFill>
                  <a:schemeClr val="tx1"/>
                </a:solidFill>
                <a:effectLst/>
                <a:latin typeface="+mn-lt"/>
                <a:ea typeface="+mn-ea"/>
                <a:cs typeface="+mn-cs"/>
              </a:rPr>
              <a:t> e exporta la clave encriptada con lo que se conoce como SMK (Storage Master Key, de acuerdo con las </a:t>
            </a:r>
            <a:r>
              <a:rPr lang="es-ES" sz="1200" kern="1200" dirty="0" err="1">
                <a:solidFill>
                  <a:schemeClr val="tx1"/>
                </a:solidFill>
                <a:effectLst/>
                <a:latin typeface="+mn-lt"/>
                <a:ea typeface="+mn-ea"/>
                <a:cs typeface="+mn-cs"/>
              </a:rPr>
              <a:t>espécificaciones</a:t>
            </a:r>
            <a:r>
              <a:rPr lang="es-ES" sz="1200" kern="1200" dirty="0">
                <a:solidFill>
                  <a:schemeClr val="tx1"/>
                </a:solidFill>
                <a:effectLst/>
                <a:latin typeface="+mn-lt"/>
                <a:ea typeface="+mn-ea"/>
                <a:cs typeface="+mn-cs"/>
              </a:rPr>
              <a:t> técnicas del AEP </a:t>
            </a:r>
            <a:r>
              <a:rPr lang="es-ES" sz="1200" kern="1200" dirty="0" err="1">
                <a:solidFill>
                  <a:schemeClr val="tx1"/>
                </a:solidFill>
                <a:effectLst/>
                <a:latin typeface="+mn-lt"/>
                <a:ea typeface="+mn-ea"/>
                <a:cs typeface="+mn-cs"/>
              </a:rPr>
              <a:t>Keyper</a:t>
            </a:r>
            <a:r>
              <a:rPr lang="es-ES" sz="1200" kern="1200" dirty="0">
                <a:solidFill>
                  <a:schemeClr val="tx1"/>
                </a:solidFill>
                <a:effectLst/>
                <a:latin typeface="+mn-lt"/>
                <a:ea typeface="+mn-ea"/>
                <a:cs typeface="+mn-cs"/>
              </a:rPr>
              <a:t> HSM, el cual, es el modelo de HSM utilizado en las ceremonias) en una </a:t>
            </a:r>
            <a:r>
              <a:rPr lang="es-ES" sz="1200" i="1" kern="1200" dirty="0" err="1">
                <a:solidFill>
                  <a:schemeClr val="tx1"/>
                </a:solidFill>
                <a:effectLst/>
                <a:latin typeface="+mn-lt"/>
                <a:ea typeface="+mn-ea"/>
                <a:cs typeface="+mn-cs"/>
              </a:rPr>
              <a:t>smartcard</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y se introduce en una bolsa anti-</a:t>
            </a:r>
            <a:r>
              <a:rPr lang="es-ES" sz="1200" kern="1200" dirty="0" err="1">
                <a:solidFill>
                  <a:schemeClr val="tx1"/>
                </a:solidFill>
                <a:effectLst/>
                <a:latin typeface="+mn-lt"/>
                <a:ea typeface="+mn-ea"/>
                <a:cs typeface="+mn-cs"/>
              </a:rPr>
              <a:t>tamper</a:t>
            </a:r>
            <a:r>
              <a:rPr lang="es-ES" sz="1200" kern="1200" dirty="0">
                <a:solidFill>
                  <a:schemeClr val="tx1"/>
                </a:solidFill>
                <a:effectLst/>
                <a:latin typeface="+mn-lt"/>
                <a:ea typeface="+mn-ea"/>
                <a:cs typeface="+mn-cs"/>
              </a:rPr>
              <a:t> y se transporta a la otra sede por un transportista. Después, en la otra sede se procede a introducir en la caja fuerte correspondiente la </a:t>
            </a:r>
            <a:r>
              <a:rPr lang="es-ES" sz="1200" i="1" kern="1200" dirty="0" err="1">
                <a:solidFill>
                  <a:schemeClr val="tx1"/>
                </a:solidFill>
                <a:effectLst/>
                <a:latin typeface="+mn-lt"/>
                <a:ea typeface="+mn-ea"/>
                <a:cs typeface="+mn-cs"/>
              </a:rPr>
              <a:t>smartcard</a:t>
            </a:r>
            <a:r>
              <a:rPr lang="es-ES" sz="1200" kern="1200" dirty="0">
                <a:solidFill>
                  <a:schemeClr val="tx1"/>
                </a:solidFill>
                <a:effectLst/>
                <a:latin typeface="+mn-lt"/>
                <a:ea typeface="+mn-ea"/>
                <a:cs typeface="+mn-cs"/>
              </a:rPr>
              <a:t>, comprobando previamente que la bolsa no ha sido manipulada en el proceso de transporte. Una vez se guarda la </a:t>
            </a:r>
            <a:r>
              <a:rPr lang="es-ES" sz="1200" i="1" kern="1200" dirty="0" err="1">
                <a:solidFill>
                  <a:schemeClr val="tx1"/>
                </a:solidFill>
                <a:effectLst/>
                <a:latin typeface="+mn-lt"/>
                <a:ea typeface="+mn-ea"/>
                <a:cs typeface="+mn-cs"/>
              </a:rPr>
              <a:t>smartcard</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que contiene la clave privada, se procede a cerrar la caja fuerte y en la siguiente ceremonia se importa dicha clave en el HSM correspondiente, el cual deberá de tener la misma SMK que el dispositivo HSM que exportó la clave y se continúa con el procedimiento de generación de las nuevas claves ZSK. Esta clave SMK está relacionada con la clave de acceso a los HSM. Como ya se ha comentado anteriormente, para acceder al dispositivo HSM, es necesaria la colaboración de al menos 3 de los guardianes. Esto es posible gracias a la característica </a:t>
            </a:r>
            <a:r>
              <a:rPr lang="es-ES" sz="1200" i="1" kern="1200" dirty="0">
                <a:solidFill>
                  <a:schemeClr val="tx1"/>
                </a:solidFill>
                <a:effectLst/>
                <a:latin typeface="+mn-lt"/>
                <a:ea typeface="+mn-ea"/>
                <a:cs typeface="+mn-cs"/>
              </a:rPr>
              <a:t>M of N </a:t>
            </a:r>
            <a:r>
              <a:rPr lang="es-ES" sz="1200" kern="1200" dirty="0">
                <a:solidFill>
                  <a:schemeClr val="tx1"/>
                </a:solidFill>
                <a:effectLst/>
                <a:latin typeface="+mn-lt"/>
                <a:ea typeface="+mn-ea"/>
                <a:cs typeface="+mn-cs"/>
              </a:rPr>
              <a:t>la cual permite realizar una división de la clave de autenticación del HSM (con la restricción de necesitar al menos 3 de esas “divisiones”).</a:t>
            </a:r>
            <a:endParaRPr lang="es-ES"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18</a:t>
            </a:fld>
            <a:endParaRPr lang="es-ES"/>
          </a:p>
        </p:txBody>
      </p:sp>
    </p:spTree>
    <p:extLst>
      <p:ext uri="{BB962C8B-B14F-4D97-AF65-F5344CB8AC3E}">
        <p14:creationId xmlns:p14="http://schemas.microsoft.com/office/powerpoint/2010/main" val="2768215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noProof="0" dirty="0"/>
              <a:t>Aquí se puede plantear</a:t>
            </a:r>
            <a:r>
              <a:rPr lang="es-ES" baseline="0" noProof="0" dirty="0"/>
              <a:t> un poco de debate: pensáis que es demasiado? </a:t>
            </a:r>
            <a:endParaRPr lang="es-ES"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19</a:t>
            </a:fld>
            <a:endParaRPr lang="es-ES"/>
          </a:p>
        </p:txBody>
      </p:sp>
    </p:spTree>
    <p:extLst>
      <p:ext uri="{BB962C8B-B14F-4D97-AF65-F5344CB8AC3E}">
        <p14:creationId xmlns:p14="http://schemas.microsoft.com/office/powerpoint/2010/main" val="521246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CFD4E4B-482C-4720-AF27-982509F18CF4}" type="slidenum">
              <a:rPr lang="es-ES" smtClean="0"/>
              <a:t>2</a:t>
            </a:fld>
            <a:endParaRPr lang="es-ES" dirty="0"/>
          </a:p>
        </p:txBody>
      </p:sp>
    </p:spTree>
    <p:extLst>
      <p:ext uri="{BB962C8B-B14F-4D97-AF65-F5344CB8AC3E}">
        <p14:creationId xmlns:p14="http://schemas.microsoft.com/office/powerpoint/2010/main" val="1776642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noProof="0" dirty="0"/>
              <a:t>Aquí la diferenciación es básicamente de la organización que lo gestiona y que si son de dos letras suele ser de país y si son de 3 pues no.</a:t>
            </a:r>
            <a:r>
              <a:rPr lang="es-ES" baseline="0" noProof="0" dirty="0"/>
              <a:t> Los genéricos los gestionan entidades como la IANA que </a:t>
            </a:r>
            <a:r>
              <a:rPr lang="es-ES" baseline="0" noProof="0" dirty="0" err="1"/>
              <a:t>pertencer</a:t>
            </a:r>
            <a:r>
              <a:rPr lang="es-ES" baseline="0" noProof="0" dirty="0"/>
              <a:t> al ICANN. </a:t>
            </a:r>
            <a:endParaRPr lang="es-ES"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20</a:t>
            </a:fld>
            <a:endParaRPr lang="es-ES"/>
          </a:p>
        </p:txBody>
      </p:sp>
    </p:spTree>
    <p:extLst>
      <p:ext uri="{BB962C8B-B14F-4D97-AF65-F5344CB8AC3E}">
        <p14:creationId xmlns:p14="http://schemas.microsoft.com/office/powerpoint/2010/main" val="1761335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noProof="0" dirty="0"/>
              <a:t>Aquí</a:t>
            </a:r>
            <a:r>
              <a:rPr lang="es-ES" baseline="0" noProof="0" dirty="0"/>
              <a:t> hay que decir que la campaña la ha denominado como tal Cisco Tales y la han sufrido EEUU y algunas empresas grandes.</a:t>
            </a:r>
          </a:p>
          <a:p>
            <a:endParaRPr lang="es-ES" baseline="0" noProof="0" dirty="0"/>
          </a:p>
          <a:p>
            <a:r>
              <a:rPr lang="es-ES" baseline="0" noProof="0" dirty="0"/>
              <a:t>La empresa sueca mencionada es un importante proveedor mundial de DNS que opera un nodo raíz. </a:t>
            </a:r>
          </a:p>
          <a:p>
            <a:endParaRPr lang="es-ES" baseline="0" noProof="0" dirty="0"/>
          </a:p>
          <a:p>
            <a:r>
              <a:rPr lang="es-ES" baseline="0" noProof="0" dirty="0"/>
              <a:t>EPP: Protocolo de </a:t>
            </a:r>
            <a:r>
              <a:rPr lang="es-ES" baseline="0" noProof="0" dirty="0" err="1"/>
              <a:t>provisionamiento</a:t>
            </a:r>
            <a:r>
              <a:rPr lang="es-ES" baseline="0" noProof="0" dirty="0"/>
              <a:t> extensible. </a:t>
            </a:r>
          </a:p>
          <a:p>
            <a:endParaRPr lang="es-ES" baseline="0" noProof="0" dirty="0"/>
          </a:p>
          <a:p>
            <a:r>
              <a:rPr lang="es-ES" baseline="0" noProof="0" dirty="0"/>
              <a:t>Decir también que esto pasó este año en diciembre 2018 y enero de 2019</a:t>
            </a:r>
          </a:p>
          <a:p>
            <a:endParaRPr lang="es-ES" baseline="0" noProof="0" dirty="0"/>
          </a:p>
          <a:p>
            <a:r>
              <a:rPr lang="es-ES" baseline="0" noProof="0" dirty="0"/>
              <a:t>Los atacantes, al tener acceso al registrador pudieron desactivar la protección DNSSEC para obtener los certificados SSL.</a:t>
            </a:r>
          </a:p>
          <a:p>
            <a:endParaRPr lang="es-ES" baseline="0" noProof="0" dirty="0"/>
          </a:p>
          <a:p>
            <a:r>
              <a:rPr lang="es-ES" baseline="0" noProof="0" dirty="0"/>
              <a:t>En una empresa el ataque se solucionó porque no se pudo desactivar DNSSEC completamente y en la otra solo afecto a dos empleados que eran los únicos que no lo utilizaban ya que DNSSEC no podía verificar los mensajes.</a:t>
            </a:r>
            <a:endParaRPr lang="es-ES"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21</a:t>
            </a:fld>
            <a:endParaRPr lang="es-ES"/>
          </a:p>
        </p:txBody>
      </p:sp>
    </p:spTree>
    <p:extLst>
      <p:ext uri="{BB962C8B-B14F-4D97-AF65-F5344CB8AC3E}">
        <p14:creationId xmlns:p14="http://schemas.microsoft.com/office/powerpoint/2010/main" val="1014349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noProof="0" dirty="0"/>
              <a:t>Aquí</a:t>
            </a:r>
            <a:r>
              <a:rPr lang="es-ES" baseline="0" noProof="0" dirty="0"/>
              <a:t> hay que decir que la campaña la ha denominado como tal Cisco Tales y la han sufrido EEUU y algunas empresas grandes.</a:t>
            </a:r>
          </a:p>
          <a:p>
            <a:endParaRPr lang="es-ES" baseline="0" noProof="0" dirty="0"/>
          </a:p>
          <a:p>
            <a:r>
              <a:rPr lang="es-ES" baseline="0" noProof="0" dirty="0"/>
              <a:t>La empresa sueca mencionada es un importante proveedor mundial de DNS que opera un nodo raíz. </a:t>
            </a:r>
          </a:p>
          <a:p>
            <a:endParaRPr lang="es-ES" baseline="0" noProof="0" dirty="0"/>
          </a:p>
          <a:p>
            <a:r>
              <a:rPr lang="es-ES" baseline="0" noProof="0" dirty="0"/>
              <a:t>EPP: Protocolo de </a:t>
            </a:r>
            <a:r>
              <a:rPr lang="es-ES" baseline="0" noProof="0" dirty="0" err="1"/>
              <a:t>provisionamiento</a:t>
            </a:r>
            <a:r>
              <a:rPr lang="es-ES" baseline="0" noProof="0" dirty="0"/>
              <a:t> extensible. </a:t>
            </a:r>
          </a:p>
          <a:p>
            <a:endParaRPr lang="es-ES" baseline="0" noProof="0" dirty="0"/>
          </a:p>
          <a:p>
            <a:r>
              <a:rPr lang="es-ES" baseline="0" noProof="0" dirty="0"/>
              <a:t>Decir también que esto pasó este año en diciembre 2018 y enero de 2019</a:t>
            </a:r>
          </a:p>
          <a:p>
            <a:endParaRPr lang="es-ES" baseline="0" noProof="0" dirty="0"/>
          </a:p>
          <a:p>
            <a:r>
              <a:rPr lang="es-ES" baseline="0" noProof="0" dirty="0"/>
              <a:t>Los atacantes, al tener acceso al registrador pudieron desactivar la protección DNSSEC para obtener los certificados SSL.</a:t>
            </a:r>
          </a:p>
          <a:p>
            <a:endParaRPr lang="es-ES" baseline="0" noProof="0" dirty="0"/>
          </a:p>
          <a:p>
            <a:r>
              <a:rPr lang="es-ES" baseline="0" noProof="0" dirty="0"/>
              <a:t>En una empresa el ataque se solucionó porque no se pudo desactivar DNSSEC completamente y en la otra solo afecto a dos empleados que eran los únicos que no lo utilizaban ya que DNSSEC no podía verificar los mensajes.</a:t>
            </a:r>
            <a:endParaRPr lang="es-ES" noProof="0"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22</a:t>
            </a:fld>
            <a:endParaRPr lang="es-ES"/>
          </a:p>
        </p:txBody>
      </p:sp>
    </p:spTree>
    <p:extLst>
      <p:ext uri="{BB962C8B-B14F-4D97-AF65-F5344CB8AC3E}">
        <p14:creationId xmlns:p14="http://schemas.microsoft.com/office/powerpoint/2010/main" val="3280382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noProof="0" dirty="0"/>
              <a:t>Ntldstats.com</a:t>
            </a:r>
          </a:p>
        </p:txBody>
      </p:sp>
      <p:sp>
        <p:nvSpPr>
          <p:cNvPr id="4" name="Marcador de número de diapositiva 3"/>
          <p:cNvSpPr>
            <a:spLocks noGrp="1"/>
          </p:cNvSpPr>
          <p:nvPr>
            <p:ph type="sldNum" sz="quarter" idx="5"/>
          </p:nvPr>
        </p:nvSpPr>
        <p:spPr/>
        <p:txBody>
          <a:bodyPr/>
          <a:lstStyle/>
          <a:p>
            <a:fld id="{DCFD4E4B-482C-4720-AF27-982509F18CF4}" type="slidenum">
              <a:rPr lang="es-ES" smtClean="0"/>
              <a:t>23</a:t>
            </a:fld>
            <a:endParaRPr lang="es-ES"/>
          </a:p>
        </p:txBody>
      </p:sp>
    </p:spTree>
    <p:extLst>
      <p:ext uri="{BB962C8B-B14F-4D97-AF65-F5344CB8AC3E}">
        <p14:creationId xmlns:p14="http://schemas.microsoft.com/office/powerpoint/2010/main" val="59053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noProof="0" dirty="0"/>
              <a:t>Ntldstats.com</a:t>
            </a:r>
          </a:p>
        </p:txBody>
      </p:sp>
      <p:sp>
        <p:nvSpPr>
          <p:cNvPr id="4" name="Marcador de número de diapositiva 3"/>
          <p:cNvSpPr>
            <a:spLocks noGrp="1"/>
          </p:cNvSpPr>
          <p:nvPr>
            <p:ph type="sldNum" sz="quarter" idx="5"/>
          </p:nvPr>
        </p:nvSpPr>
        <p:spPr/>
        <p:txBody>
          <a:bodyPr/>
          <a:lstStyle/>
          <a:p>
            <a:fld id="{DCFD4E4B-482C-4720-AF27-982509F18CF4}" type="slidenum">
              <a:rPr lang="es-ES" smtClean="0"/>
              <a:t>24</a:t>
            </a:fld>
            <a:endParaRPr lang="es-ES"/>
          </a:p>
        </p:txBody>
      </p:sp>
    </p:spTree>
    <p:extLst>
      <p:ext uri="{BB962C8B-B14F-4D97-AF65-F5344CB8AC3E}">
        <p14:creationId xmlns:p14="http://schemas.microsoft.com/office/powerpoint/2010/main" val="4279795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noProof="0" dirty="0"/>
              <a:t>Ntldstats.com</a:t>
            </a:r>
          </a:p>
        </p:txBody>
      </p:sp>
      <p:sp>
        <p:nvSpPr>
          <p:cNvPr id="4" name="Marcador de número de diapositiva 3"/>
          <p:cNvSpPr>
            <a:spLocks noGrp="1"/>
          </p:cNvSpPr>
          <p:nvPr>
            <p:ph type="sldNum" sz="quarter" idx="5"/>
          </p:nvPr>
        </p:nvSpPr>
        <p:spPr/>
        <p:txBody>
          <a:bodyPr/>
          <a:lstStyle/>
          <a:p>
            <a:fld id="{DCFD4E4B-482C-4720-AF27-982509F18CF4}" type="slidenum">
              <a:rPr lang="es-ES" smtClean="0"/>
              <a:t>25</a:t>
            </a:fld>
            <a:endParaRPr lang="es-ES"/>
          </a:p>
        </p:txBody>
      </p:sp>
    </p:spTree>
    <p:extLst>
      <p:ext uri="{BB962C8B-B14F-4D97-AF65-F5344CB8AC3E}">
        <p14:creationId xmlns:p14="http://schemas.microsoft.com/office/powerpoint/2010/main" val="2061738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MIL GRACIAS! </a:t>
            </a:r>
          </a:p>
        </p:txBody>
      </p:sp>
      <p:sp>
        <p:nvSpPr>
          <p:cNvPr id="4" name="Marcador de número de diapositiva 3"/>
          <p:cNvSpPr>
            <a:spLocks noGrp="1"/>
          </p:cNvSpPr>
          <p:nvPr>
            <p:ph type="sldNum" sz="quarter" idx="10"/>
          </p:nvPr>
        </p:nvSpPr>
        <p:spPr/>
        <p:txBody>
          <a:bodyPr/>
          <a:lstStyle/>
          <a:p>
            <a:fld id="{DCFD4E4B-482C-4720-AF27-982509F18CF4}" type="slidenum">
              <a:rPr lang="es-ES" smtClean="0"/>
              <a:t>26</a:t>
            </a:fld>
            <a:endParaRPr lang="es-ES"/>
          </a:p>
        </p:txBody>
      </p:sp>
    </p:spTree>
    <p:extLst>
      <p:ext uri="{BB962C8B-B14F-4D97-AF65-F5344CB8AC3E}">
        <p14:creationId xmlns:p14="http://schemas.microsoft.com/office/powerpoint/2010/main" val="90982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Esto es la raíz</a:t>
            </a:r>
            <a:r>
              <a:rPr lang="es-ES" baseline="0" dirty="0"/>
              <a:t> de la presentación de DNS pasamos a DNSSEC y después a los guardianes</a:t>
            </a:r>
            <a:endParaRPr lang="es-ES" dirty="0"/>
          </a:p>
          <a:p>
            <a:endParaRPr lang="es-ES" dirty="0"/>
          </a:p>
          <a:p>
            <a:r>
              <a:rPr lang="es-ES" dirty="0"/>
              <a:t>Sistema de nomenclatura</a:t>
            </a:r>
            <a:r>
              <a:rPr lang="es-ES" baseline="0" dirty="0"/>
              <a:t> descentralizado para dispositivos conectados a Internet o una red privada. </a:t>
            </a:r>
          </a:p>
          <a:p>
            <a:endParaRPr lang="es-ES" baseline="0" dirty="0"/>
          </a:p>
          <a:p>
            <a:r>
              <a:rPr lang="es-ES" baseline="0" dirty="0"/>
              <a:t>Decir que los equipos están identificados en la red con un número, los humanos no nos llevamos bien con tanto número. </a:t>
            </a:r>
            <a:endParaRPr lang="es-ES" dirty="0"/>
          </a:p>
          <a:p>
            <a:endParaRPr lang="en-GB"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3</a:t>
            </a:fld>
            <a:endParaRPr lang="es-ES"/>
          </a:p>
        </p:txBody>
      </p:sp>
    </p:spTree>
    <p:extLst>
      <p:ext uri="{BB962C8B-B14F-4D97-AF65-F5344CB8AC3E}">
        <p14:creationId xmlns:p14="http://schemas.microsoft.com/office/powerpoint/2010/main" val="358558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3º nivel se conoce como subdominio (puede ser www o blogs por ejemplo).</a:t>
            </a:r>
          </a:p>
          <a:p>
            <a:r>
              <a:rPr lang="es-ES" dirty="0"/>
              <a:t>2º</a:t>
            </a:r>
            <a:r>
              <a:rPr lang="es-ES" baseline="0" dirty="0"/>
              <a:t> nivel es el que se diferencia al dominio del resto</a:t>
            </a:r>
          </a:p>
          <a:p>
            <a:r>
              <a:rPr lang="es-ES" baseline="0" dirty="0"/>
              <a:t>TPL es el </a:t>
            </a:r>
            <a:r>
              <a:rPr lang="es-ES" baseline="0" dirty="0" err="1"/>
              <a:t>nivle</a:t>
            </a:r>
            <a:r>
              <a:rPr lang="es-ES" baseline="0" dirty="0"/>
              <a:t> de mayor jerarquía y suelen ser reservados.</a:t>
            </a:r>
            <a:endParaRPr lang="es-ES" dirty="0"/>
          </a:p>
          <a:p>
            <a:endParaRPr lang="en-GB"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4</a:t>
            </a:fld>
            <a:endParaRPr lang="es-ES"/>
          </a:p>
        </p:txBody>
      </p:sp>
    </p:spTree>
    <p:extLst>
      <p:ext uri="{BB962C8B-B14F-4D97-AF65-F5344CB8AC3E}">
        <p14:creationId xmlns:p14="http://schemas.microsoft.com/office/powerpoint/2010/main" val="3419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Dejar claro aquí</a:t>
            </a:r>
            <a:r>
              <a:rPr lang="es-ES" baseline="0" dirty="0"/>
              <a:t> que el objetivo en todo momento es que nuestro navegador interprete el nombre que hemos introducido como una dirección IP</a:t>
            </a:r>
            <a:endParaRPr lang="es-ES"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5</a:t>
            </a:fld>
            <a:endParaRPr lang="es-ES"/>
          </a:p>
        </p:txBody>
      </p:sp>
    </p:spTree>
    <p:extLst>
      <p:ext uri="{BB962C8B-B14F-4D97-AF65-F5344CB8AC3E}">
        <p14:creationId xmlns:p14="http://schemas.microsoft.com/office/powerpoint/2010/main" val="823921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6</a:t>
            </a:fld>
            <a:endParaRPr lang="es-ES"/>
          </a:p>
        </p:txBody>
      </p:sp>
    </p:spTree>
    <p:extLst>
      <p:ext uri="{BB962C8B-B14F-4D97-AF65-F5344CB8AC3E}">
        <p14:creationId xmlns:p14="http://schemas.microsoft.com/office/powerpoint/2010/main" val="117844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7</a:t>
            </a:fld>
            <a:endParaRPr lang="es-ES"/>
          </a:p>
        </p:txBody>
      </p:sp>
    </p:spTree>
    <p:extLst>
      <p:ext uri="{BB962C8B-B14F-4D97-AF65-F5344CB8AC3E}">
        <p14:creationId xmlns:p14="http://schemas.microsoft.com/office/powerpoint/2010/main" val="283590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ZSK = Zone Signing Key – </a:t>
            </a:r>
            <a:r>
              <a:rPr lang="en-GB" dirty="0" err="1"/>
              <a:t>suele</a:t>
            </a:r>
            <a:r>
              <a:rPr lang="en-GB" dirty="0"/>
              <a:t> </a:t>
            </a:r>
            <a:r>
              <a:rPr lang="en-GB" dirty="0" err="1"/>
              <a:t>crearse</a:t>
            </a:r>
            <a:r>
              <a:rPr lang="en-GB" dirty="0"/>
              <a:t> a </a:t>
            </a:r>
            <a:r>
              <a:rPr lang="en-GB" dirty="0" err="1"/>
              <a:t>partir</a:t>
            </a:r>
            <a:r>
              <a:rPr lang="en-GB" dirty="0"/>
              <a:t> de la KSK y por software.</a:t>
            </a:r>
          </a:p>
          <a:p>
            <a:r>
              <a:rPr lang="en-GB" dirty="0"/>
              <a:t>KSK = Key Signing Key  -- </a:t>
            </a:r>
            <a:r>
              <a:rPr lang="en-GB" dirty="0" err="1"/>
              <a:t>Suele</a:t>
            </a:r>
            <a:r>
              <a:rPr lang="en-GB" dirty="0"/>
              <a:t> </a:t>
            </a:r>
            <a:r>
              <a:rPr lang="en-GB" dirty="0" err="1"/>
              <a:t>crearse</a:t>
            </a:r>
            <a:r>
              <a:rPr lang="en-GB" dirty="0"/>
              <a:t> con un HSM </a:t>
            </a:r>
          </a:p>
          <a:p>
            <a:r>
              <a:rPr lang="en-GB" dirty="0"/>
              <a:t>DS = Delegation Signer</a:t>
            </a:r>
          </a:p>
          <a:p>
            <a:r>
              <a:rPr lang="en-GB" dirty="0" err="1"/>
              <a:t>Decir</a:t>
            </a:r>
            <a:r>
              <a:rPr lang="en-GB" dirty="0"/>
              <a:t> Tambien que el </a:t>
            </a:r>
            <a:r>
              <a:rPr lang="en-GB" dirty="0" err="1"/>
              <a:t>recurso</a:t>
            </a:r>
            <a:r>
              <a:rPr lang="en-GB" dirty="0"/>
              <a:t> de la KSK </a:t>
            </a:r>
            <a:r>
              <a:rPr lang="en-GB" dirty="0" err="1"/>
              <a:t>está</a:t>
            </a:r>
            <a:r>
              <a:rPr lang="en-GB" dirty="0"/>
              <a:t> </a:t>
            </a:r>
            <a:r>
              <a:rPr lang="en-GB" dirty="0" err="1"/>
              <a:t>autofirmado</a:t>
            </a:r>
            <a:r>
              <a:rPr lang="en-GB" dirty="0"/>
              <a:t> </a:t>
            </a:r>
            <a:r>
              <a:rPr lang="en-GB" dirty="0" err="1"/>
              <a:t>aunque</a:t>
            </a:r>
            <a:r>
              <a:rPr lang="en-GB" dirty="0"/>
              <a:t> sea </a:t>
            </a:r>
            <a:r>
              <a:rPr lang="en-GB" dirty="0" err="1"/>
              <a:t>evidente</a:t>
            </a:r>
            <a:r>
              <a:rPr lang="en-GB" dirty="0"/>
              <a:t>.</a:t>
            </a:r>
          </a:p>
          <a:p>
            <a:r>
              <a:rPr lang="en-GB" dirty="0"/>
              <a:t>RRSet = es </a:t>
            </a:r>
            <a:r>
              <a:rPr lang="en-GB" dirty="0" err="1"/>
              <a:t>como</a:t>
            </a:r>
            <a:r>
              <a:rPr lang="en-GB" dirty="0"/>
              <a:t> se </a:t>
            </a:r>
            <a:r>
              <a:rPr lang="en-GB" dirty="0" err="1"/>
              <a:t>denomina</a:t>
            </a:r>
            <a:r>
              <a:rPr lang="en-GB" dirty="0"/>
              <a:t> a un conjunto de </a:t>
            </a:r>
            <a:r>
              <a:rPr lang="en-GB" dirty="0" err="1"/>
              <a:t>recursos</a:t>
            </a:r>
            <a:r>
              <a:rPr lang="en-GB" dirty="0"/>
              <a:t> de un </a:t>
            </a:r>
            <a:r>
              <a:rPr lang="en-GB" dirty="0" err="1"/>
              <a:t>tipo</a:t>
            </a:r>
            <a:r>
              <a:rPr lang="en-GB" dirty="0"/>
              <a:t> </a:t>
            </a:r>
            <a:r>
              <a:rPr lang="en-GB" dirty="0" err="1"/>
              <a:t>concreto</a:t>
            </a:r>
            <a:r>
              <a:rPr lang="en-GB" dirty="0"/>
              <a:t> que </a:t>
            </a:r>
            <a:r>
              <a:rPr lang="en-GB" dirty="0" err="1"/>
              <a:t>tiene</a:t>
            </a:r>
            <a:r>
              <a:rPr lang="en-GB" dirty="0"/>
              <a:t> una zona </a:t>
            </a:r>
            <a:r>
              <a:rPr lang="en-GB" dirty="0" err="1"/>
              <a:t>especifica</a:t>
            </a:r>
            <a:r>
              <a:rPr lang="en-GB" dirty="0"/>
              <a:t>. </a:t>
            </a:r>
            <a:r>
              <a:rPr lang="en-GB" dirty="0" err="1"/>
              <a:t>Registro</a:t>
            </a:r>
            <a:r>
              <a:rPr lang="en-GB" dirty="0"/>
              <a:t> A es el de </a:t>
            </a:r>
            <a:r>
              <a:rPr lang="en-GB" dirty="0" err="1"/>
              <a:t>dirección</a:t>
            </a:r>
            <a:r>
              <a:rPr lang="en-GB" dirty="0"/>
              <a:t> / MX de </a:t>
            </a:r>
            <a:r>
              <a:rPr lang="en-GB" dirty="0" err="1"/>
              <a:t>intercambio</a:t>
            </a:r>
            <a:r>
              <a:rPr lang="en-GB" dirty="0"/>
              <a:t> de </a:t>
            </a:r>
            <a:r>
              <a:rPr lang="en-GB" dirty="0" err="1"/>
              <a:t>correo</a:t>
            </a:r>
            <a:r>
              <a:rPr lang="en-GB" dirty="0"/>
              <a:t> / NS </a:t>
            </a:r>
            <a:r>
              <a:rPr lang="en-GB" dirty="0" err="1"/>
              <a:t>servidor</a:t>
            </a:r>
            <a:r>
              <a:rPr lang="en-GB" dirty="0"/>
              <a:t> de </a:t>
            </a:r>
            <a:r>
              <a:rPr lang="en-GB" dirty="0" err="1"/>
              <a:t>nombres</a:t>
            </a:r>
            <a:endParaRPr lang="en-GB" dirty="0"/>
          </a:p>
          <a:p>
            <a:r>
              <a:rPr lang="en-GB" dirty="0"/>
              <a:t>DNSKEY = lo que </a:t>
            </a:r>
            <a:r>
              <a:rPr lang="en-GB" dirty="0" err="1"/>
              <a:t>tiene</a:t>
            </a:r>
            <a:r>
              <a:rPr lang="en-GB" dirty="0"/>
              <a:t> es un </a:t>
            </a:r>
            <a:r>
              <a:rPr lang="en-GB" dirty="0" err="1"/>
              <a:t>registro</a:t>
            </a:r>
            <a:r>
              <a:rPr lang="en-GB" dirty="0"/>
              <a:t> de las claves </a:t>
            </a:r>
            <a:r>
              <a:rPr lang="en-GB" dirty="0" err="1"/>
              <a:t>públicas</a:t>
            </a:r>
            <a:r>
              <a:rPr lang="en-GB" dirty="0"/>
              <a:t> de </a:t>
            </a:r>
            <a:r>
              <a:rPr lang="en-GB" dirty="0" err="1"/>
              <a:t>zsk</a:t>
            </a:r>
            <a:r>
              <a:rPr lang="en-GB" dirty="0"/>
              <a:t> y </a:t>
            </a:r>
            <a:r>
              <a:rPr lang="en-GB" dirty="0" err="1"/>
              <a:t>ksk</a:t>
            </a:r>
            <a:r>
              <a:rPr lang="en-GB" dirty="0"/>
              <a:t> que es lo que se le da a un resolver que </a:t>
            </a:r>
            <a:r>
              <a:rPr lang="en-GB" dirty="0" err="1"/>
              <a:t>nos</a:t>
            </a:r>
            <a:r>
              <a:rPr lang="en-GB" dirty="0"/>
              <a:t> </a:t>
            </a:r>
            <a:r>
              <a:rPr lang="en-GB" dirty="0" err="1"/>
              <a:t>pregunte</a:t>
            </a:r>
            <a:r>
              <a:rPr lang="en-GB" dirty="0"/>
              <a:t>. Es una clave </a:t>
            </a:r>
            <a:r>
              <a:rPr lang="en-GB" dirty="0" err="1"/>
              <a:t>autofirmada</a:t>
            </a:r>
            <a:r>
              <a:rPr lang="en-GB" dirty="0"/>
              <a:t> la KSK, para </a:t>
            </a:r>
            <a:r>
              <a:rPr lang="en-GB" dirty="0" err="1"/>
              <a:t>ello</a:t>
            </a:r>
            <a:r>
              <a:rPr lang="en-GB" dirty="0"/>
              <a:t> lo que se </a:t>
            </a:r>
            <a:r>
              <a:rPr lang="en-GB" dirty="0" err="1"/>
              <a:t>hace</a:t>
            </a:r>
            <a:r>
              <a:rPr lang="en-GB" dirty="0"/>
              <a:t> es </a:t>
            </a:r>
            <a:r>
              <a:rPr lang="en-GB" dirty="0" err="1"/>
              <a:t>enviar</a:t>
            </a:r>
            <a:r>
              <a:rPr lang="en-GB" dirty="0"/>
              <a:t> Tambien un hash de la KSK con lo que se </a:t>
            </a:r>
            <a:r>
              <a:rPr lang="en-GB" dirty="0" err="1"/>
              <a:t>conoce</a:t>
            </a:r>
            <a:r>
              <a:rPr lang="en-GB" dirty="0"/>
              <a:t> </a:t>
            </a:r>
            <a:r>
              <a:rPr lang="en-GB" dirty="0" err="1"/>
              <a:t>como</a:t>
            </a:r>
            <a:r>
              <a:rPr lang="en-GB" dirty="0"/>
              <a:t> </a:t>
            </a:r>
            <a:r>
              <a:rPr lang="en-GB" dirty="0" err="1"/>
              <a:t>cadena</a:t>
            </a:r>
            <a:r>
              <a:rPr lang="en-GB" dirty="0"/>
              <a:t> de </a:t>
            </a:r>
            <a:r>
              <a:rPr lang="en-GB" dirty="0" err="1"/>
              <a:t>confianza</a:t>
            </a:r>
            <a:r>
              <a:rPr lang="en-GB" dirty="0"/>
              <a:t>. </a:t>
            </a:r>
          </a:p>
          <a:p>
            <a:endParaRPr lang="en-GB" dirty="0"/>
          </a:p>
          <a:p>
            <a:endParaRPr lang="en-GB" dirty="0"/>
          </a:p>
        </p:txBody>
      </p:sp>
      <p:sp>
        <p:nvSpPr>
          <p:cNvPr id="4" name="Marcador de número de diapositiva 3"/>
          <p:cNvSpPr>
            <a:spLocks noGrp="1"/>
          </p:cNvSpPr>
          <p:nvPr>
            <p:ph type="sldNum" sz="quarter" idx="5"/>
          </p:nvPr>
        </p:nvSpPr>
        <p:spPr/>
        <p:txBody>
          <a:bodyPr/>
          <a:lstStyle/>
          <a:p>
            <a:fld id="{DCFD4E4B-482C-4720-AF27-982509F18CF4}" type="slidenum">
              <a:rPr lang="es-ES" smtClean="0"/>
              <a:t>8</a:t>
            </a:fld>
            <a:endParaRPr lang="es-ES"/>
          </a:p>
        </p:txBody>
      </p:sp>
    </p:spTree>
    <p:extLst>
      <p:ext uri="{BB962C8B-B14F-4D97-AF65-F5344CB8AC3E}">
        <p14:creationId xmlns:p14="http://schemas.microsoft.com/office/powerpoint/2010/main" val="1087029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En</a:t>
            </a:r>
            <a:r>
              <a:rPr lang="en-GB" dirty="0"/>
              <a:t> </a:t>
            </a:r>
            <a:r>
              <a:rPr lang="en-GB" dirty="0" err="1"/>
              <a:t>España</a:t>
            </a:r>
            <a:r>
              <a:rPr lang="en-GB" dirty="0"/>
              <a:t>, los </a:t>
            </a:r>
            <a:r>
              <a:rPr lang="en-GB" dirty="0" err="1"/>
              <a:t>servidores</a:t>
            </a:r>
            <a:r>
              <a:rPr lang="en-GB" dirty="0"/>
              <a:t> se </a:t>
            </a:r>
            <a:r>
              <a:rPr lang="en-GB" dirty="0" err="1"/>
              <a:t>distribuyen</a:t>
            </a:r>
            <a:r>
              <a:rPr lang="en-GB" dirty="0"/>
              <a:t> entre Madrid y Barcelona. </a:t>
            </a:r>
            <a:r>
              <a:rPr lang="en-GB" dirty="0" err="1"/>
              <a:t>Tenemos</a:t>
            </a:r>
            <a:r>
              <a:rPr lang="en-GB" dirty="0"/>
              <a:t> un </a:t>
            </a:r>
            <a:r>
              <a:rPr lang="en-GB" dirty="0" err="1"/>
              <a:t>mapa</a:t>
            </a:r>
            <a:r>
              <a:rPr lang="en-GB" dirty="0"/>
              <a:t> de </a:t>
            </a:r>
            <a:r>
              <a:rPr lang="en-GB" dirty="0" err="1"/>
              <a:t>donde</a:t>
            </a:r>
            <a:r>
              <a:rPr lang="en-GB" dirty="0"/>
              <a:t> </a:t>
            </a:r>
            <a:r>
              <a:rPr lang="en-GB" dirty="0" err="1"/>
              <a:t>están</a:t>
            </a:r>
            <a:r>
              <a:rPr lang="en-GB" dirty="0"/>
              <a:t> los </a:t>
            </a:r>
            <a:r>
              <a:rPr lang="en-GB" dirty="0" err="1"/>
              <a:t>servidores</a:t>
            </a:r>
            <a:r>
              <a:rPr lang="en-GB" dirty="0"/>
              <a:t> y del </a:t>
            </a:r>
            <a:r>
              <a:rPr lang="en-GB" dirty="0" err="1"/>
              <a:t>número</a:t>
            </a:r>
            <a:r>
              <a:rPr lang="en-GB" dirty="0"/>
              <a:t> y los </a:t>
            </a:r>
            <a:r>
              <a:rPr lang="en-GB" dirty="0" err="1"/>
              <a:t>responsables</a:t>
            </a:r>
            <a:r>
              <a:rPr lang="en-GB" dirty="0"/>
              <a:t> de </a:t>
            </a:r>
            <a:r>
              <a:rPr lang="en-GB" dirty="0" err="1"/>
              <a:t>cada</a:t>
            </a:r>
            <a:r>
              <a:rPr lang="en-GB" dirty="0"/>
              <a:t> </a:t>
            </a:r>
            <a:r>
              <a:rPr lang="en-GB" dirty="0" err="1"/>
              <a:t>uno</a:t>
            </a:r>
            <a:r>
              <a:rPr lang="en-GB" dirty="0"/>
              <a:t> de los </a:t>
            </a:r>
            <a:r>
              <a:rPr lang="en-GB" dirty="0" err="1"/>
              <a:t>dominios</a:t>
            </a:r>
            <a:r>
              <a:rPr lang="en-GB" dirty="0"/>
              <a:t> que </a:t>
            </a:r>
            <a:r>
              <a:rPr lang="en-GB" dirty="0" err="1"/>
              <a:t>hemos</a:t>
            </a:r>
            <a:r>
              <a:rPr lang="en-GB" dirty="0"/>
              <a:t> </a:t>
            </a:r>
            <a:r>
              <a:rPr lang="en-GB" dirty="0" err="1"/>
              <a:t>comentado</a:t>
            </a:r>
            <a:r>
              <a:rPr lang="en-GB" dirty="0"/>
              <a:t>. </a:t>
            </a:r>
          </a:p>
          <a:p>
            <a:endParaRPr lang="en-GB" dirty="0"/>
          </a:p>
          <a:p>
            <a:r>
              <a:rPr lang="en-GB" dirty="0" err="1"/>
              <a:t>Decir</a:t>
            </a:r>
            <a:r>
              <a:rPr lang="en-GB" dirty="0"/>
              <a:t> Tambien que los </a:t>
            </a:r>
            <a:r>
              <a:rPr lang="en-GB" dirty="0" err="1"/>
              <a:t>servidores</a:t>
            </a:r>
            <a:r>
              <a:rPr lang="en-GB" dirty="0"/>
              <a:t> </a:t>
            </a:r>
            <a:r>
              <a:rPr lang="en-GB" dirty="0" err="1"/>
              <a:t>preguntan</a:t>
            </a:r>
            <a:r>
              <a:rPr lang="en-GB" dirty="0"/>
              <a:t> </a:t>
            </a:r>
            <a:r>
              <a:rPr lang="en-GB" dirty="0" err="1"/>
              <a:t>si</a:t>
            </a:r>
            <a:r>
              <a:rPr lang="en-GB" dirty="0"/>
              <a:t> un </a:t>
            </a:r>
            <a:r>
              <a:rPr lang="en-GB" dirty="0" err="1"/>
              <a:t>servidor</a:t>
            </a:r>
            <a:r>
              <a:rPr lang="en-GB" dirty="0"/>
              <a:t> </a:t>
            </a:r>
            <a:r>
              <a:rPr lang="en-GB" dirty="0" err="1"/>
              <a:t>autoritativo</a:t>
            </a:r>
            <a:r>
              <a:rPr lang="en-GB" dirty="0"/>
              <a:t> </a:t>
            </a:r>
            <a:r>
              <a:rPr lang="en-GB" dirty="0" err="1"/>
              <a:t>tiene</a:t>
            </a:r>
            <a:r>
              <a:rPr lang="en-GB" dirty="0"/>
              <a:t> ese </a:t>
            </a:r>
            <a:r>
              <a:rPr lang="en-GB" dirty="0" err="1"/>
              <a:t>registro</a:t>
            </a:r>
            <a:r>
              <a:rPr lang="en-GB" dirty="0"/>
              <a:t> y </a:t>
            </a:r>
            <a:r>
              <a:rPr lang="en-GB" dirty="0" err="1"/>
              <a:t>si</a:t>
            </a:r>
            <a:r>
              <a:rPr lang="en-GB" dirty="0"/>
              <a:t> lo </a:t>
            </a:r>
            <a:r>
              <a:rPr lang="en-GB" dirty="0" err="1"/>
              <a:t>tiene</a:t>
            </a:r>
            <a:r>
              <a:rPr lang="en-GB" dirty="0"/>
              <a:t>, </a:t>
            </a:r>
            <a:r>
              <a:rPr lang="en-GB" dirty="0" err="1"/>
              <a:t>pues</a:t>
            </a:r>
            <a:r>
              <a:rPr lang="en-GB" dirty="0"/>
              <a:t> </a:t>
            </a:r>
            <a:r>
              <a:rPr lang="en-GB" dirty="0" err="1"/>
              <a:t>ya</a:t>
            </a:r>
            <a:r>
              <a:rPr lang="en-GB" dirty="0"/>
              <a:t> </a:t>
            </a:r>
            <a:r>
              <a:rPr lang="en-GB" dirty="0" err="1"/>
              <a:t>empieza</a:t>
            </a:r>
            <a:r>
              <a:rPr lang="en-GB" dirty="0"/>
              <a:t> el </a:t>
            </a:r>
            <a:r>
              <a:rPr lang="en-GB" dirty="0" err="1"/>
              <a:t>proceso</a:t>
            </a:r>
            <a:r>
              <a:rPr lang="en-GB" dirty="0"/>
              <a:t> a </a:t>
            </a:r>
            <a:r>
              <a:rPr lang="en-GB" dirty="0" err="1"/>
              <a:t>funcionar</a:t>
            </a:r>
            <a:r>
              <a:rPr lang="en-GB" dirty="0"/>
              <a:t>. </a:t>
            </a:r>
          </a:p>
        </p:txBody>
      </p:sp>
      <p:sp>
        <p:nvSpPr>
          <p:cNvPr id="4" name="Marcador de número de diapositiva 3"/>
          <p:cNvSpPr>
            <a:spLocks noGrp="1"/>
          </p:cNvSpPr>
          <p:nvPr>
            <p:ph type="sldNum" sz="quarter" idx="5"/>
          </p:nvPr>
        </p:nvSpPr>
        <p:spPr/>
        <p:txBody>
          <a:bodyPr/>
          <a:lstStyle/>
          <a:p>
            <a:fld id="{DCFD4E4B-482C-4720-AF27-982509F18CF4}" type="slidenum">
              <a:rPr lang="es-ES" smtClean="0"/>
              <a:t>9</a:t>
            </a:fld>
            <a:endParaRPr lang="es-ES"/>
          </a:p>
        </p:txBody>
      </p:sp>
    </p:spTree>
    <p:extLst>
      <p:ext uri="{BB962C8B-B14F-4D97-AF65-F5344CB8AC3E}">
        <p14:creationId xmlns:p14="http://schemas.microsoft.com/office/powerpoint/2010/main" val="30746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6394" y="1673986"/>
            <a:ext cx="8411210" cy="572769"/>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3" name="Holder 3"/>
          <p:cNvSpPr>
            <a:spLocks noGrp="1"/>
          </p:cNvSpPr>
          <p:nvPr>
            <p:ph type="body" idx="1"/>
          </p:nvPr>
        </p:nvSpPr>
        <p:spPr>
          <a:xfrm>
            <a:off x="363854" y="3350640"/>
            <a:ext cx="8416290" cy="1548764"/>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9/10/2019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commons.wikimedia.org/wiki/File:Golden_key_icon.svg"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commons.wikimedia.org/wiki/File:Golden_key_icon.svg" TargetMode="External"/><Relationship Id="rId5" Type="http://schemas.openxmlformats.org/officeDocument/2006/relationships/image" Target="../media/image15.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hyperlink" Target="mailto:hello@jtse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pixabay.com/es/cerrar-candado-clave-metal-159133/"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descr="Imagen que contiene nieve, exterior, cielo&#10;&#10;Descripción generada con confianza alta">
            <a:extLst>
              <a:ext uri="{FF2B5EF4-FFF2-40B4-BE49-F238E27FC236}">
                <a16:creationId xmlns:a16="http://schemas.microsoft.com/office/drawing/2014/main" id="{4AFB501D-D813-4A89-B0F0-7719535C73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43000" y="-1143000"/>
            <a:ext cx="6858001" cy="9144001"/>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3187" y="2686051"/>
            <a:ext cx="3857625" cy="1485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dirty="0"/>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dirty="0"/>
          </a:p>
        </p:txBody>
      </p:sp>
      <p:sp>
        <p:nvSpPr>
          <p:cNvPr id="9" name="Rectángulo 8"/>
          <p:cNvSpPr/>
          <p:nvPr/>
        </p:nvSpPr>
        <p:spPr>
          <a:xfrm>
            <a:off x="533400" y="914400"/>
            <a:ext cx="78486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Funcionamiento del protocolo</a:t>
            </a:r>
          </a:p>
        </p:txBody>
      </p:sp>
      <p:sp>
        <p:nvSpPr>
          <p:cNvPr id="3" name="CuadroTexto 2"/>
          <p:cNvSpPr txBox="1"/>
          <p:nvPr/>
        </p:nvSpPr>
        <p:spPr>
          <a:xfrm>
            <a:off x="533400" y="6019800"/>
            <a:ext cx="1447800" cy="381000"/>
          </a:xfrm>
          <a:prstGeom prst="rect">
            <a:avLst/>
          </a:prstGeom>
          <a:noFill/>
        </p:spPr>
        <p:txBody>
          <a:bodyPr wrap="square" rtlCol="0">
            <a:spAutoFit/>
          </a:bodyPr>
          <a:lstStyle/>
          <a:p>
            <a:r>
              <a:rPr lang="es-ES" dirty="0"/>
              <a:t>FLAG DO</a:t>
            </a:r>
          </a:p>
        </p:txBody>
      </p:sp>
      <p:grpSp>
        <p:nvGrpSpPr>
          <p:cNvPr id="4" name="Grupo 3"/>
          <p:cNvGrpSpPr/>
          <p:nvPr/>
        </p:nvGrpSpPr>
        <p:grpSpPr>
          <a:xfrm>
            <a:off x="533400" y="4572000"/>
            <a:ext cx="1467255" cy="1333500"/>
            <a:chOff x="533400" y="4572000"/>
            <a:chExt cx="1467255" cy="1333500"/>
          </a:xfrm>
        </p:grpSpPr>
        <p:pic>
          <p:nvPicPr>
            <p:cNvPr id="2" name="Imagen 1" descr="Arbeitsplatz Computer &lt;strong&gt;Pc&lt;/strong&gt; · Kostenlose Vektorgrafik auf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4876800"/>
              <a:ext cx="1371600" cy="1028700"/>
            </a:xfrm>
            <a:prstGeom prst="rect">
              <a:avLst/>
            </a:prstGeom>
          </p:spPr>
        </p:pic>
        <p:sp>
          <p:nvSpPr>
            <p:cNvPr id="10" name="CuadroTexto 9"/>
            <p:cNvSpPr txBox="1"/>
            <p:nvPr/>
          </p:nvSpPr>
          <p:spPr>
            <a:xfrm>
              <a:off x="552855" y="4572000"/>
              <a:ext cx="1447800" cy="381000"/>
            </a:xfrm>
            <a:prstGeom prst="rect">
              <a:avLst/>
            </a:prstGeom>
            <a:noFill/>
          </p:spPr>
          <p:txBody>
            <a:bodyPr wrap="square" rtlCol="0">
              <a:spAutoFit/>
            </a:bodyPr>
            <a:lstStyle/>
            <a:p>
              <a:r>
                <a:rPr lang="es-ES" dirty="0"/>
                <a:t>Resolver</a:t>
              </a:r>
            </a:p>
          </p:txBody>
        </p:sp>
      </p:grpSp>
      <p:grpSp>
        <p:nvGrpSpPr>
          <p:cNvPr id="11" name="Grupo 10"/>
          <p:cNvGrpSpPr/>
          <p:nvPr/>
        </p:nvGrpSpPr>
        <p:grpSpPr>
          <a:xfrm>
            <a:off x="2743200" y="1424497"/>
            <a:ext cx="1467255" cy="1333500"/>
            <a:chOff x="533400" y="4572000"/>
            <a:chExt cx="1467255" cy="1333500"/>
          </a:xfrm>
        </p:grpSpPr>
        <p:pic>
          <p:nvPicPr>
            <p:cNvPr id="12" name="Imagen 11" descr="Arbeitsplatz Computer &lt;strong&gt;Pc&lt;/strong&gt; · Kostenlose Vektorgrafik auf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4876800"/>
              <a:ext cx="1371600" cy="1028700"/>
            </a:xfrm>
            <a:prstGeom prst="rect">
              <a:avLst/>
            </a:prstGeom>
          </p:spPr>
        </p:pic>
        <p:sp>
          <p:nvSpPr>
            <p:cNvPr id="13" name="CuadroTexto 12"/>
            <p:cNvSpPr txBox="1"/>
            <p:nvPr/>
          </p:nvSpPr>
          <p:spPr>
            <a:xfrm>
              <a:off x="552855" y="4572000"/>
              <a:ext cx="1447800" cy="461665"/>
            </a:xfrm>
            <a:prstGeom prst="rect">
              <a:avLst/>
            </a:prstGeom>
            <a:noFill/>
          </p:spPr>
          <p:txBody>
            <a:bodyPr wrap="square" rtlCol="0">
              <a:spAutoFit/>
            </a:bodyPr>
            <a:lstStyle/>
            <a:p>
              <a:r>
                <a:rPr lang="es-ES" sz="1200" dirty="0"/>
                <a:t>Servidor DNS Autoritativo .(raíz)</a:t>
              </a:r>
            </a:p>
          </p:txBody>
        </p:sp>
      </p:grpSp>
      <p:grpSp>
        <p:nvGrpSpPr>
          <p:cNvPr id="14" name="Grupo 13"/>
          <p:cNvGrpSpPr/>
          <p:nvPr/>
        </p:nvGrpSpPr>
        <p:grpSpPr>
          <a:xfrm>
            <a:off x="6956088" y="1614997"/>
            <a:ext cx="1467255" cy="1333500"/>
            <a:chOff x="533400" y="4572000"/>
            <a:chExt cx="1467255" cy="1333500"/>
          </a:xfrm>
        </p:grpSpPr>
        <p:pic>
          <p:nvPicPr>
            <p:cNvPr id="15" name="Imagen 14" descr="Arbeitsplatz Computer &lt;strong&gt;Pc&lt;/strong&gt; · Kostenlose Vektorgrafik auf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4876800"/>
              <a:ext cx="1371600" cy="1028700"/>
            </a:xfrm>
            <a:prstGeom prst="rect">
              <a:avLst/>
            </a:prstGeom>
          </p:spPr>
        </p:pic>
        <p:sp>
          <p:nvSpPr>
            <p:cNvPr id="16" name="CuadroTexto 15"/>
            <p:cNvSpPr txBox="1"/>
            <p:nvPr/>
          </p:nvSpPr>
          <p:spPr>
            <a:xfrm>
              <a:off x="552855" y="4572000"/>
              <a:ext cx="1447800" cy="461665"/>
            </a:xfrm>
            <a:prstGeom prst="rect">
              <a:avLst/>
            </a:prstGeom>
            <a:noFill/>
          </p:spPr>
          <p:txBody>
            <a:bodyPr wrap="square" rtlCol="0">
              <a:spAutoFit/>
            </a:bodyPr>
            <a:lstStyle/>
            <a:p>
              <a:r>
                <a:rPr lang="es-ES" sz="1200" dirty="0"/>
                <a:t>Servidor DNS autoritativo .</a:t>
              </a:r>
              <a:r>
                <a:rPr lang="es-ES" sz="1200" dirty="0" err="1"/>
                <a:t>com</a:t>
              </a:r>
              <a:endParaRPr lang="es-ES" sz="1200" dirty="0"/>
            </a:p>
          </p:txBody>
        </p:sp>
      </p:grpSp>
      <p:grpSp>
        <p:nvGrpSpPr>
          <p:cNvPr id="17" name="Grupo 16"/>
          <p:cNvGrpSpPr/>
          <p:nvPr/>
        </p:nvGrpSpPr>
        <p:grpSpPr>
          <a:xfrm>
            <a:off x="6976354" y="4572000"/>
            <a:ext cx="1467255" cy="1333500"/>
            <a:chOff x="533400" y="4572000"/>
            <a:chExt cx="1467255" cy="1333500"/>
          </a:xfrm>
        </p:grpSpPr>
        <p:pic>
          <p:nvPicPr>
            <p:cNvPr id="18" name="Imagen 17" descr="Arbeitsplatz Computer &lt;strong&gt;Pc&lt;/strong&gt; · Kostenlose Vektorgrafik auf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4876800"/>
              <a:ext cx="1371600" cy="1028700"/>
            </a:xfrm>
            <a:prstGeom prst="rect">
              <a:avLst/>
            </a:prstGeom>
          </p:spPr>
        </p:pic>
        <p:sp>
          <p:nvSpPr>
            <p:cNvPr id="19" name="CuadroTexto 18"/>
            <p:cNvSpPr txBox="1"/>
            <p:nvPr/>
          </p:nvSpPr>
          <p:spPr>
            <a:xfrm>
              <a:off x="552855" y="4572000"/>
              <a:ext cx="1447800" cy="461665"/>
            </a:xfrm>
            <a:prstGeom prst="rect">
              <a:avLst/>
            </a:prstGeom>
            <a:noFill/>
          </p:spPr>
          <p:txBody>
            <a:bodyPr wrap="square" rtlCol="0">
              <a:spAutoFit/>
            </a:bodyPr>
            <a:lstStyle/>
            <a:p>
              <a:r>
                <a:rPr lang="es-ES" sz="1200" dirty="0"/>
                <a:t>Servidor DNS example.com</a:t>
              </a:r>
            </a:p>
          </p:txBody>
        </p:sp>
      </p:grpSp>
      <p:sp>
        <p:nvSpPr>
          <p:cNvPr id="7" name="Flecha derecha 6"/>
          <p:cNvSpPr/>
          <p:nvPr/>
        </p:nvSpPr>
        <p:spPr>
          <a:xfrm rot="18517228">
            <a:off x="402383" y="3054555"/>
            <a:ext cx="2901813" cy="285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derecha 19"/>
          <p:cNvSpPr/>
          <p:nvPr/>
        </p:nvSpPr>
        <p:spPr>
          <a:xfrm rot="7670018">
            <a:off x="89884" y="2900104"/>
            <a:ext cx="3124243" cy="242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p:cNvSpPr txBox="1"/>
          <p:nvPr/>
        </p:nvSpPr>
        <p:spPr>
          <a:xfrm rot="18463550">
            <a:off x="287638" y="2894978"/>
            <a:ext cx="3970782" cy="276999"/>
          </a:xfrm>
          <a:prstGeom prst="rect">
            <a:avLst/>
          </a:prstGeom>
          <a:noFill/>
        </p:spPr>
        <p:txBody>
          <a:bodyPr wrap="square" rtlCol="0">
            <a:spAutoFit/>
          </a:bodyPr>
          <a:lstStyle/>
          <a:p>
            <a:r>
              <a:rPr lang="es-ES" sz="1200" dirty="0"/>
              <a:t>¿www.example.com?  ¿DS .</a:t>
            </a:r>
            <a:r>
              <a:rPr lang="es-ES" sz="1200" dirty="0" err="1"/>
              <a:t>com</a:t>
            </a:r>
            <a:r>
              <a:rPr lang="es-ES" sz="1200" dirty="0"/>
              <a:t> + </a:t>
            </a:r>
            <a:r>
              <a:rPr lang="es-ES" sz="1200" dirty="0" err="1"/>
              <a:t>keys</a:t>
            </a:r>
            <a:r>
              <a:rPr lang="es-ES" sz="1200" dirty="0"/>
              <a:t>?</a:t>
            </a:r>
          </a:p>
        </p:txBody>
      </p:sp>
      <p:grpSp>
        <p:nvGrpSpPr>
          <p:cNvPr id="27" name="Grupo 26"/>
          <p:cNvGrpSpPr/>
          <p:nvPr/>
        </p:nvGrpSpPr>
        <p:grpSpPr>
          <a:xfrm>
            <a:off x="-67575" y="2747727"/>
            <a:ext cx="1049690" cy="1071308"/>
            <a:chOff x="-67575" y="2747727"/>
            <a:chExt cx="1049690" cy="1071308"/>
          </a:xfrm>
        </p:grpSpPr>
        <p:sp>
          <p:nvSpPr>
            <p:cNvPr id="22" name="CuadroTexto 21"/>
            <p:cNvSpPr txBox="1"/>
            <p:nvPr/>
          </p:nvSpPr>
          <p:spPr>
            <a:xfrm rot="18528158">
              <a:off x="239114" y="3076033"/>
              <a:ext cx="8396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t>NS “.</a:t>
              </a:r>
              <a:r>
                <a:rPr lang="es-ES" sz="1200" dirty="0" err="1"/>
                <a:t>com</a:t>
              </a:r>
              <a:r>
                <a:rPr lang="es-ES" sz="1200" dirty="0"/>
                <a:t>”</a:t>
              </a:r>
            </a:p>
            <a:p>
              <a:pPr algn="ctr"/>
              <a:endParaRPr lang="es-ES" sz="1200" dirty="0"/>
            </a:p>
            <a:p>
              <a:pPr algn="ctr"/>
              <a:r>
                <a:rPr lang="es-ES" sz="1200" dirty="0" err="1"/>
                <a:t>RRSet</a:t>
              </a:r>
              <a:endParaRPr lang="es-ES" sz="1200" dirty="0"/>
            </a:p>
          </p:txBody>
        </p:sp>
        <p:pic>
          <p:nvPicPr>
            <p:cNvPr id="23" name="Imagen 22">
              <a:extLst>
                <a:ext uri="{FF2B5EF4-FFF2-40B4-BE49-F238E27FC236}">
                  <a16:creationId xmlns:a16="http://schemas.microsoft.com/office/drawing/2014/main" id="{796060CF-7A42-4DA7-90C7-51D1F84F523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1166405">
              <a:off x="-67575" y="2747727"/>
              <a:ext cx="571500" cy="571500"/>
            </a:xfrm>
            <a:prstGeom prst="rect">
              <a:avLst/>
            </a:prstGeom>
          </p:spPr>
        </p:pic>
      </p:grpSp>
      <p:grpSp>
        <p:nvGrpSpPr>
          <p:cNvPr id="28" name="Grupo 27"/>
          <p:cNvGrpSpPr/>
          <p:nvPr/>
        </p:nvGrpSpPr>
        <p:grpSpPr>
          <a:xfrm>
            <a:off x="513119" y="2064097"/>
            <a:ext cx="1049690" cy="1071308"/>
            <a:chOff x="-67575" y="2747727"/>
            <a:chExt cx="1049690" cy="1071308"/>
          </a:xfrm>
        </p:grpSpPr>
        <p:sp>
          <p:nvSpPr>
            <p:cNvPr id="29" name="CuadroTexto 28"/>
            <p:cNvSpPr txBox="1"/>
            <p:nvPr/>
          </p:nvSpPr>
          <p:spPr>
            <a:xfrm rot="18528158">
              <a:off x="239114" y="3076033"/>
              <a:ext cx="8396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t>DS “.</a:t>
              </a:r>
              <a:r>
                <a:rPr lang="es-ES" sz="1200" dirty="0" err="1"/>
                <a:t>com</a:t>
              </a:r>
              <a:r>
                <a:rPr lang="es-ES" sz="1200" dirty="0"/>
                <a:t>”</a:t>
              </a:r>
            </a:p>
            <a:p>
              <a:pPr algn="ctr"/>
              <a:endParaRPr lang="es-ES" sz="1200" dirty="0"/>
            </a:p>
            <a:p>
              <a:pPr algn="ctr"/>
              <a:r>
                <a:rPr lang="es-ES" sz="1200" dirty="0" err="1"/>
                <a:t>RRSet</a:t>
              </a:r>
              <a:endParaRPr lang="es-ES" sz="1200" dirty="0"/>
            </a:p>
          </p:txBody>
        </p:sp>
        <p:pic>
          <p:nvPicPr>
            <p:cNvPr id="30" name="Imagen 29">
              <a:extLst>
                <a:ext uri="{FF2B5EF4-FFF2-40B4-BE49-F238E27FC236}">
                  <a16:creationId xmlns:a16="http://schemas.microsoft.com/office/drawing/2014/main" id="{796060CF-7A42-4DA7-90C7-51D1F84F523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1166405">
              <a:off x="-67575" y="2747727"/>
              <a:ext cx="571500" cy="571500"/>
            </a:xfrm>
            <a:prstGeom prst="rect">
              <a:avLst/>
            </a:prstGeom>
          </p:spPr>
        </p:pic>
      </p:grpSp>
      <p:grpSp>
        <p:nvGrpSpPr>
          <p:cNvPr id="31" name="Grupo 30"/>
          <p:cNvGrpSpPr/>
          <p:nvPr/>
        </p:nvGrpSpPr>
        <p:grpSpPr>
          <a:xfrm>
            <a:off x="1076149" y="1323244"/>
            <a:ext cx="1049690" cy="1071308"/>
            <a:chOff x="-67575" y="2747727"/>
            <a:chExt cx="1049690" cy="1071308"/>
          </a:xfrm>
        </p:grpSpPr>
        <p:sp>
          <p:nvSpPr>
            <p:cNvPr id="32" name="CuadroTexto 31"/>
            <p:cNvSpPr txBox="1"/>
            <p:nvPr/>
          </p:nvSpPr>
          <p:spPr>
            <a:xfrm rot="18528158">
              <a:off x="239114" y="3076033"/>
              <a:ext cx="8396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t>DNSKEYS “.”</a:t>
              </a:r>
            </a:p>
            <a:p>
              <a:pPr algn="ctr"/>
              <a:r>
                <a:rPr lang="es-ES" sz="1200" dirty="0" err="1"/>
                <a:t>RRSet</a:t>
              </a:r>
              <a:endParaRPr lang="es-ES" sz="1200" dirty="0"/>
            </a:p>
          </p:txBody>
        </p:sp>
        <p:pic>
          <p:nvPicPr>
            <p:cNvPr id="33" name="Imagen 32">
              <a:extLst>
                <a:ext uri="{FF2B5EF4-FFF2-40B4-BE49-F238E27FC236}">
                  <a16:creationId xmlns:a16="http://schemas.microsoft.com/office/drawing/2014/main" id="{796060CF-7A42-4DA7-90C7-51D1F84F523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1166405">
              <a:off x="-67575" y="2747727"/>
              <a:ext cx="571500" cy="571500"/>
            </a:xfrm>
            <a:prstGeom prst="rect">
              <a:avLst/>
            </a:prstGeom>
          </p:spPr>
        </p:pic>
      </p:grpSp>
      <p:sp>
        <p:nvSpPr>
          <p:cNvPr id="34" name="Flecha derecha 33"/>
          <p:cNvSpPr/>
          <p:nvPr/>
        </p:nvSpPr>
        <p:spPr>
          <a:xfrm rot="20527597">
            <a:off x="1812471" y="3789816"/>
            <a:ext cx="5297696" cy="2995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Flecha derecha 34"/>
          <p:cNvSpPr/>
          <p:nvPr/>
        </p:nvSpPr>
        <p:spPr>
          <a:xfrm rot="9753410">
            <a:off x="1563677" y="3535834"/>
            <a:ext cx="5410224" cy="240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CuadroTexto 35"/>
          <p:cNvSpPr txBox="1"/>
          <p:nvPr/>
        </p:nvSpPr>
        <p:spPr>
          <a:xfrm rot="20546942">
            <a:off x="3546748" y="3694816"/>
            <a:ext cx="3970782" cy="276999"/>
          </a:xfrm>
          <a:prstGeom prst="rect">
            <a:avLst/>
          </a:prstGeom>
          <a:noFill/>
        </p:spPr>
        <p:txBody>
          <a:bodyPr wrap="square" rtlCol="0">
            <a:spAutoFit/>
          </a:bodyPr>
          <a:lstStyle/>
          <a:p>
            <a:r>
              <a:rPr lang="es-ES" sz="1200" dirty="0"/>
              <a:t>¿www.example.com?  ¿DS .</a:t>
            </a:r>
            <a:r>
              <a:rPr lang="es-ES" sz="1200" dirty="0" err="1"/>
              <a:t>com</a:t>
            </a:r>
            <a:r>
              <a:rPr lang="es-ES" sz="1200" dirty="0"/>
              <a:t> + </a:t>
            </a:r>
            <a:r>
              <a:rPr lang="es-ES" sz="1200" dirty="0" err="1"/>
              <a:t>keys</a:t>
            </a:r>
            <a:r>
              <a:rPr lang="es-ES" sz="1200" dirty="0"/>
              <a:t> (</a:t>
            </a:r>
            <a:r>
              <a:rPr lang="es-ES" sz="1200" dirty="0" err="1"/>
              <a:t>com</a:t>
            </a:r>
            <a:r>
              <a:rPr lang="es-ES" sz="1200" dirty="0"/>
              <a:t>)?</a:t>
            </a:r>
          </a:p>
        </p:txBody>
      </p:sp>
      <p:grpSp>
        <p:nvGrpSpPr>
          <p:cNvPr id="37" name="Grupo 36"/>
          <p:cNvGrpSpPr/>
          <p:nvPr/>
        </p:nvGrpSpPr>
        <p:grpSpPr>
          <a:xfrm rot="2072535">
            <a:off x="3704709" y="2398254"/>
            <a:ext cx="994975" cy="1226670"/>
            <a:chOff x="-67575" y="2747727"/>
            <a:chExt cx="994975" cy="1226670"/>
          </a:xfrm>
        </p:grpSpPr>
        <p:sp>
          <p:nvSpPr>
            <p:cNvPr id="38" name="CuadroTexto 37"/>
            <p:cNvSpPr txBox="1"/>
            <p:nvPr/>
          </p:nvSpPr>
          <p:spPr>
            <a:xfrm rot="18528158">
              <a:off x="97083" y="3144079"/>
              <a:ext cx="101430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t>NS example.com</a:t>
              </a:r>
            </a:p>
            <a:p>
              <a:pPr algn="ctr"/>
              <a:r>
                <a:rPr lang="es-ES" sz="1200" dirty="0" err="1"/>
                <a:t>RRSet</a:t>
              </a:r>
              <a:endParaRPr lang="es-ES" sz="1200" dirty="0"/>
            </a:p>
          </p:txBody>
        </p:sp>
        <p:pic>
          <p:nvPicPr>
            <p:cNvPr id="39" name="Imagen 38">
              <a:extLst>
                <a:ext uri="{FF2B5EF4-FFF2-40B4-BE49-F238E27FC236}">
                  <a16:creationId xmlns:a16="http://schemas.microsoft.com/office/drawing/2014/main" id="{796060CF-7A42-4DA7-90C7-51D1F84F523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1166405">
              <a:off x="-67575" y="2747727"/>
              <a:ext cx="571500" cy="571500"/>
            </a:xfrm>
            <a:prstGeom prst="rect">
              <a:avLst/>
            </a:prstGeom>
          </p:spPr>
        </p:pic>
      </p:grpSp>
      <p:grpSp>
        <p:nvGrpSpPr>
          <p:cNvPr id="40" name="Grupo 39"/>
          <p:cNvGrpSpPr/>
          <p:nvPr/>
        </p:nvGrpSpPr>
        <p:grpSpPr>
          <a:xfrm rot="2072535">
            <a:off x="4749298" y="2084854"/>
            <a:ext cx="988471" cy="1245137"/>
            <a:chOff x="-67575" y="2747727"/>
            <a:chExt cx="988471" cy="1245137"/>
          </a:xfrm>
        </p:grpSpPr>
        <p:sp>
          <p:nvSpPr>
            <p:cNvPr id="41" name="CuadroTexto 40"/>
            <p:cNvSpPr txBox="1"/>
            <p:nvPr/>
          </p:nvSpPr>
          <p:spPr>
            <a:xfrm rot="18528158">
              <a:off x="80200" y="3152167"/>
              <a:ext cx="103506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t>DS  example.com</a:t>
              </a:r>
            </a:p>
            <a:p>
              <a:pPr algn="ctr"/>
              <a:r>
                <a:rPr lang="es-ES" sz="1200" dirty="0" err="1"/>
                <a:t>RRSet</a:t>
              </a:r>
              <a:endParaRPr lang="es-ES" sz="1200" dirty="0"/>
            </a:p>
          </p:txBody>
        </p:sp>
        <p:pic>
          <p:nvPicPr>
            <p:cNvPr id="42" name="Imagen 41">
              <a:extLst>
                <a:ext uri="{FF2B5EF4-FFF2-40B4-BE49-F238E27FC236}">
                  <a16:creationId xmlns:a16="http://schemas.microsoft.com/office/drawing/2014/main" id="{796060CF-7A42-4DA7-90C7-51D1F84F523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1166405">
              <a:off x="-67575" y="2747727"/>
              <a:ext cx="571500" cy="571500"/>
            </a:xfrm>
            <a:prstGeom prst="rect">
              <a:avLst/>
            </a:prstGeom>
          </p:spPr>
        </p:pic>
      </p:grpSp>
      <p:grpSp>
        <p:nvGrpSpPr>
          <p:cNvPr id="43" name="Grupo 42"/>
          <p:cNvGrpSpPr/>
          <p:nvPr/>
        </p:nvGrpSpPr>
        <p:grpSpPr>
          <a:xfrm rot="2072535">
            <a:off x="5724259" y="1762604"/>
            <a:ext cx="1049690" cy="1071308"/>
            <a:chOff x="-67575" y="2747727"/>
            <a:chExt cx="1049690" cy="1071308"/>
          </a:xfrm>
        </p:grpSpPr>
        <p:sp>
          <p:nvSpPr>
            <p:cNvPr id="44" name="CuadroTexto 43"/>
            <p:cNvSpPr txBox="1"/>
            <p:nvPr/>
          </p:nvSpPr>
          <p:spPr>
            <a:xfrm rot="18528158">
              <a:off x="239114" y="3076033"/>
              <a:ext cx="8396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t>DNSKEYS “.</a:t>
              </a:r>
              <a:r>
                <a:rPr lang="es-ES" sz="1200" dirty="0" err="1"/>
                <a:t>com</a:t>
              </a:r>
              <a:r>
                <a:rPr lang="es-ES" sz="1200" dirty="0"/>
                <a:t>”</a:t>
              </a:r>
            </a:p>
            <a:p>
              <a:pPr algn="ctr"/>
              <a:r>
                <a:rPr lang="es-ES" sz="1200" dirty="0" err="1"/>
                <a:t>RRSet</a:t>
              </a:r>
              <a:endParaRPr lang="es-ES" sz="1200" dirty="0"/>
            </a:p>
          </p:txBody>
        </p:sp>
        <p:pic>
          <p:nvPicPr>
            <p:cNvPr id="45" name="Imagen 44">
              <a:extLst>
                <a:ext uri="{FF2B5EF4-FFF2-40B4-BE49-F238E27FC236}">
                  <a16:creationId xmlns:a16="http://schemas.microsoft.com/office/drawing/2014/main" id="{796060CF-7A42-4DA7-90C7-51D1F84F523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1166405">
              <a:off x="-67575" y="2747727"/>
              <a:ext cx="571500" cy="571500"/>
            </a:xfrm>
            <a:prstGeom prst="rect">
              <a:avLst/>
            </a:prstGeom>
          </p:spPr>
        </p:pic>
      </p:grpSp>
      <p:sp>
        <p:nvSpPr>
          <p:cNvPr id="46" name="Flecha derecha 45"/>
          <p:cNvSpPr/>
          <p:nvPr/>
        </p:nvSpPr>
        <p:spPr>
          <a:xfrm>
            <a:off x="1920021" y="4973746"/>
            <a:ext cx="5001215" cy="349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Flecha derecha 46"/>
          <p:cNvSpPr/>
          <p:nvPr/>
        </p:nvSpPr>
        <p:spPr>
          <a:xfrm rot="10825813">
            <a:off x="1772270" y="5259216"/>
            <a:ext cx="5107445" cy="281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CuadroTexto 47"/>
          <p:cNvSpPr txBox="1"/>
          <p:nvPr/>
        </p:nvSpPr>
        <p:spPr>
          <a:xfrm>
            <a:off x="2958528" y="4725304"/>
            <a:ext cx="3970782" cy="276999"/>
          </a:xfrm>
          <a:prstGeom prst="rect">
            <a:avLst/>
          </a:prstGeom>
          <a:noFill/>
        </p:spPr>
        <p:txBody>
          <a:bodyPr wrap="square" rtlCol="0">
            <a:spAutoFit/>
          </a:bodyPr>
          <a:lstStyle/>
          <a:p>
            <a:r>
              <a:rPr lang="es-ES" sz="1200" dirty="0"/>
              <a:t>¿www.example.com?  ¿</a:t>
            </a:r>
            <a:r>
              <a:rPr lang="es-ES" sz="1200" dirty="0" err="1"/>
              <a:t>keys</a:t>
            </a:r>
            <a:r>
              <a:rPr lang="es-ES" sz="1200" dirty="0"/>
              <a:t> (example.com)?</a:t>
            </a:r>
          </a:p>
        </p:txBody>
      </p:sp>
      <p:grpSp>
        <p:nvGrpSpPr>
          <p:cNvPr id="50" name="Grupo 49"/>
          <p:cNvGrpSpPr/>
          <p:nvPr/>
        </p:nvGrpSpPr>
        <p:grpSpPr>
          <a:xfrm rot="3124485">
            <a:off x="2905500" y="5607905"/>
            <a:ext cx="902642" cy="1226670"/>
            <a:chOff x="-67575" y="2747727"/>
            <a:chExt cx="902642" cy="1226670"/>
          </a:xfrm>
        </p:grpSpPr>
        <p:sp>
          <p:nvSpPr>
            <p:cNvPr id="51" name="CuadroTexto 50"/>
            <p:cNvSpPr txBox="1"/>
            <p:nvPr/>
          </p:nvSpPr>
          <p:spPr>
            <a:xfrm rot="18528158">
              <a:off x="97083" y="3236412"/>
              <a:ext cx="101430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t>A www</a:t>
              </a:r>
            </a:p>
            <a:p>
              <a:pPr algn="ctr"/>
              <a:r>
                <a:rPr lang="es-ES" sz="1200" dirty="0" err="1"/>
                <a:t>RRSet</a:t>
              </a:r>
              <a:endParaRPr lang="es-ES" sz="1200" dirty="0"/>
            </a:p>
          </p:txBody>
        </p:sp>
        <p:pic>
          <p:nvPicPr>
            <p:cNvPr id="52" name="Imagen 51">
              <a:extLst>
                <a:ext uri="{FF2B5EF4-FFF2-40B4-BE49-F238E27FC236}">
                  <a16:creationId xmlns:a16="http://schemas.microsoft.com/office/drawing/2014/main" id="{796060CF-7A42-4DA7-90C7-51D1F84F523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1166405">
              <a:off x="-67575" y="2747727"/>
              <a:ext cx="571500" cy="571500"/>
            </a:xfrm>
            <a:prstGeom prst="rect">
              <a:avLst/>
            </a:prstGeom>
          </p:spPr>
        </p:pic>
      </p:grpSp>
      <p:grpSp>
        <p:nvGrpSpPr>
          <p:cNvPr id="53" name="Grupo 52"/>
          <p:cNvGrpSpPr/>
          <p:nvPr/>
        </p:nvGrpSpPr>
        <p:grpSpPr>
          <a:xfrm rot="3063789">
            <a:off x="4210840" y="5652763"/>
            <a:ext cx="994975" cy="1226670"/>
            <a:chOff x="-67575" y="2747727"/>
            <a:chExt cx="994975" cy="1226670"/>
          </a:xfrm>
        </p:grpSpPr>
        <p:sp>
          <p:nvSpPr>
            <p:cNvPr id="54" name="CuadroTexto 53"/>
            <p:cNvSpPr txBox="1"/>
            <p:nvPr/>
          </p:nvSpPr>
          <p:spPr>
            <a:xfrm rot="18528158">
              <a:off x="97083" y="3144079"/>
              <a:ext cx="101430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t>DNSKEY (ZSK, KSK)</a:t>
              </a:r>
            </a:p>
            <a:p>
              <a:pPr algn="ctr"/>
              <a:r>
                <a:rPr lang="es-ES" sz="1200" dirty="0" err="1"/>
                <a:t>RRSet</a:t>
              </a:r>
              <a:endParaRPr lang="es-ES" sz="1200" dirty="0"/>
            </a:p>
          </p:txBody>
        </p:sp>
        <p:pic>
          <p:nvPicPr>
            <p:cNvPr id="55" name="Imagen 54">
              <a:extLst>
                <a:ext uri="{FF2B5EF4-FFF2-40B4-BE49-F238E27FC236}">
                  <a16:creationId xmlns:a16="http://schemas.microsoft.com/office/drawing/2014/main" id="{796060CF-7A42-4DA7-90C7-51D1F84F523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1166405">
              <a:off x="-67575" y="2747727"/>
              <a:ext cx="571500" cy="571500"/>
            </a:xfrm>
            <a:prstGeom prst="rect">
              <a:avLst/>
            </a:prstGeom>
          </p:spPr>
        </p:pic>
      </p:grpSp>
      <p:sp>
        <p:nvSpPr>
          <p:cNvPr id="6" name="CuadroTexto 5">
            <a:extLst>
              <a:ext uri="{FF2B5EF4-FFF2-40B4-BE49-F238E27FC236}">
                <a16:creationId xmlns:a16="http://schemas.microsoft.com/office/drawing/2014/main" id="{AADD0806-9866-4D41-97AF-8C8908D59BB6}"/>
              </a:ext>
            </a:extLst>
          </p:cNvPr>
          <p:cNvSpPr txBox="1"/>
          <p:nvPr/>
        </p:nvSpPr>
        <p:spPr>
          <a:xfrm>
            <a:off x="66645" y="2730483"/>
            <a:ext cx="613029" cy="261610"/>
          </a:xfrm>
          <a:prstGeom prst="rect">
            <a:avLst/>
          </a:prstGeom>
          <a:noFill/>
        </p:spPr>
        <p:txBody>
          <a:bodyPr wrap="square" rtlCol="0">
            <a:spAutoFit/>
          </a:bodyPr>
          <a:lstStyle/>
          <a:p>
            <a:r>
              <a:rPr lang="en-GB" sz="1050" dirty="0"/>
              <a:t>Public</a:t>
            </a:r>
          </a:p>
        </p:txBody>
      </p:sp>
      <p:sp>
        <p:nvSpPr>
          <p:cNvPr id="56" name="CuadroTexto 55">
            <a:extLst>
              <a:ext uri="{FF2B5EF4-FFF2-40B4-BE49-F238E27FC236}">
                <a16:creationId xmlns:a16="http://schemas.microsoft.com/office/drawing/2014/main" id="{7D4F25AB-DD78-451A-8897-E10CC48F352C}"/>
              </a:ext>
            </a:extLst>
          </p:cNvPr>
          <p:cNvSpPr txBox="1"/>
          <p:nvPr/>
        </p:nvSpPr>
        <p:spPr>
          <a:xfrm>
            <a:off x="513670" y="2009960"/>
            <a:ext cx="613029" cy="261610"/>
          </a:xfrm>
          <a:prstGeom prst="rect">
            <a:avLst/>
          </a:prstGeom>
          <a:noFill/>
        </p:spPr>
        <p:txBody>
          <a:bodyPr wrap="square" rtlCol="0">
            <a:spAutoFit/>
          </a:bodyPr>
          <a:lstStyle/>
          <a:p>
            <a:r>
              <a:rPr lang="en-GB" sz="1050" dirty="0"/>
              <a:t>Public</a:t>
            </a:r>
          </a:p>
        </p:txBody>
      </p:sp>
      <p:sp>
        <p:nvSpPr>
          <p:cNvPr id="57" name="CuadroTexto 56">
            <a:extLst>
              <a:ext uri="{FF2B5EF4-FFF2-40B4-BE49-F238E27FC236}">
                <a16:creationId xmlns:a16="http://schemas.microsoft.com/office/drawing/2014/main" id="{35C9849B-669F-4975-A4AD-A04D2DF69B69}"/>
              </a:ext>
            </a:extLst>
          </p:cNvPr>
          <p:cNvSpPr txBox="1"/>
          <p:nvPr/>
        </p:nvSpPr>
        <p:spPr>
          <a:xfrm>
            <a:off x="1173882" y="1339392"/>
            <a:ext cx="613029" cy="261610"/>
          </a:xfrm>
          <a:prstGeom prst="rect">
            <a:avLst/>
          </a:prstGeom>
          <a:noFill/>
        </p:spPr>
        <p:txBody>
          <a:bodyPr wrap="square" rtlCol="0">
            <a:spAutoFit/>
          </a:bodyPr>
          <a:lstStyle/>
          <a:p>
            <a:r>
              <a:rPr lang="en-GB" sz="1050" dirty="0"/>
              <a:t>Public</a:t>
            </a:r>
          </a:p>
        </p:txBody>
      </p:sp>
      <p:sp>
        <p:nvSpPr>
          <p:cNvPr id="58" name="CuadroTexto 57">
            <a:extLst>
              <a:ext uri="{FF2B5EF4-FFF2-40B4-BE49-F238E27FC236}">
                <a16:creationId xmlns:a16="http://schemas.microsoft.com/office/drawing/2014/main" id="{F8DB7FCC-AED6-41D6-8C06-A2B99088A49B}"/>
              </a:ext>
            </a:extLst>
          </p:cNvPr>
          <p:cNvSpPr txBox="1"/>
          <p:nvPr/>
        </p:nvSpPr>
        <p:spPr>
          <a:xfrm>
            <a:off x="3122485" y="5909457"/>
            <a:ext cx="613029" cy="261610"/>
          </a:xfrm>
          <a:prstGeom prst="rect">
            <a:avLst/>
          </a:prstGeom>
          <a:noFill/>
        </p:spPr>
        <p:txBody>
          <a:bodyPr wrap="square" rtlCol="0">
            <a:spAutoFit/>
          </a:bodyPr>
          <a:lstStyle/>
          <a:p>
            <a:r>
              <a:rPr lang="en-GB" sz="1050" dirty="0"/>
              <a:t>Public</a:t>
            </a:r>
          </a:p>
        </p:txBody>
      </p:sp>
      <p:sp>
        <p:nvSpPr>
          <p:cNvPr id="59" name="CuadroTexto 58">
            <a:extLst>
              <a:ext uri="{FF2B5EF4-FFF2-40B4-BE49-F238E27FC236}">
                <a16:creationId xmlns:a16="http://schemas.microsoft.com/office/drawing/2014/main" id="{0F671E31-746F-4F59-AD00-38A304D37ABB}"/>
              </a:ext>
            </a:extLst>
          </p:cNvPr>
          <p:cNvSpPr txBox="1"/>
          <p:nvPr/>
        </p:nvSpPr>
        <p:spPr>
          <a:xfrm>
            <a:off x="4359050" y="5874365"/>
            <a:ext cx="613029" cy="261610"/>
          </a:xfrm>
          <a:prstGeom prst="rect">
            <a:avLst/>
          </a:prstGeom>
          <a:noFill/>
        </p:spPr>
        <p:txBody>
          <a:bodyPr wrap="square" rtlCol="0">
            <a:spAutoFit/>
          </a:bodyPr>
          <a:lstStyle/>
          <a:p>
            <a:r>
              <a:rPr lang="en-GB" sz="1050" dirty="0"/>
              <a:t>Public</a:t>
            </a:r>
          </a:p>
        </p:txBody>
      </p:sp>
      <p:sp>
        <p:nvSpPr>
          <p:cNvPr id="60" name="CuadroTexto 59">
            <a:extLst>
              <a:ext uri="{FF2B5EF4-FFF2-40B4-BE49-F238E27FC236}">
                <a16:creationId xmlns:a16="http://schemas.microsoft.com/office/drawing/2014/main" id="{C165704D-114C-4D56-921F-935CA8CBE3E8}"/>
              </a:ext>
            </a:extLst>
          </p:cNvPr>
          <p:cNvSpPr txBox="1"/>
          <p:nvPr/>
        </p:nvSpPr>
        <p:spPr>
          <a:xfrm>
            <a:off x="3818614" y="2664148"/>
            <a:ext cx="613029" cy="261610"/>
          </a:xfrm>
          <a:prstGeom prst="rect">
            <a:avLst/>
          </a:prstGeom>
          <a:noFill/>
        </p:spPr>
        <p:txBody>
          <a:bodyPr wrap="square" rtlCol="0">
            <a:spAutoFit/>
          </a:bodyPr>
          <a:lstStyle/>
          <a:p>
            <a:r>
              <a:rPr lang="en-GB" sz="1050" dirty="0"/>
              <a:t>Public</a:t>
            </a:r>
          </a:p>
        </p:txBody>
      </p:sp>
      <p:sp>
        <p:nvSpPr>
          <p:cNvPr id="61" name="CuadroTexto 60">
            <a:extLst>
              <a:ext uri="{FF2B5EF4-FFF2-40B4-BE49-F238E27FC236}">
                <a16:creationId xmlns:a16="http://schemas.microsoft.com/office/drawing/2014/main" id="{F8814CDA-73F5-4623-8F10-2A679BF45036}"/>
              </a:ext>
            </a:extLst>
          </p:cNvPr>
          <p:cNvSpPr txBox="1"/>
          <p:nvPr/>
        </p:nvSpPr>
        <p:spPr>
          <a:xfrm>
            <a:off x="4879328" y="2362866"/>
            <a:ext cx="613029" cy="261610"/>
          </a:xfrm>
          <a:prstGeom prst="rect">
            <a:avLst/>
          </a:prstGeom>
          <a:noFill/>
        </p:spPr>
        <p:txBody>
          <a:bodyPr wrap="square" rtlCol="0">
            <a:spAutoFit/>
          </a:bodyPr>
          <a:lstStyle/>
          <a:p>
            <a:r>
              <a:rPr lang="en-GB" sz="1050" dirty="0"/>
              <a:t>Public</a:t>
            </a:r>
          </a:p>
        </p:txBody>
      </p:sp>
      <p:sp>
        <p:nvSpPr>
          <p:cNvPr id="62" name="CuadroTexto 61">
            <a:extLst>
              <a:ext uri="{FF2B5EF4-FFF2-40B4-BE49-F238E27FC236}">
                <a16:creationId xmlns:a16="http://schemas.microsoft.com/office/drawing/2014/main" id="{56642072-3E86-496F-8C62-2443B1ED1C25}"/>
              </a:ext>
            </a:extLst>
          </p:cNvPr>
          <p:cNvSpPr txBox="1"/>
          <p:nvPr/>
        </p:nvSpPr>
        <p:spPr>
          <a:xfrm>
            <a:off x="5767673" y="1978367"/>
            <a:ext cx="613029" cy="261610"/>
          </a:xfrm>
          <a:prstGeom prst="rect">
            <a:avLst/>
          </a:prstGeom>
          <a:noFill/>
        </p:spPr>
        <p:txBody>
          <a:bodyPr wrap="square" rtlCol="0">
            <a:spAutoFit/>
          </a:bodyPr>
          <a:lstStyle/>
          <a:p>
            <a:r>
              <a:rPr lang="en-GB" sz="1050" dirty="0"/>
              <a:t>Public</a:t>
            </a:r>
          </a:p>
        </p:txBody>
      </p:sp>
    </p:spTree>
    <p:extLst>
      <p:ext uri="{BB962C8B-B14F-4D97-AF65-F5344CB8AC3E}">
        <p14:creationId xmlns:p14="http://schemas.microsoft.com/office/powerpoint/2010/main" val="354695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par>
                                <p:cTn id="63" presetID="10"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p:bldP spid="34" grpId="0" animBg="1"/>
      <p:bldP spid="35" grpId="0" animBg="1"/>
      <p:bldP spid="36" grpId="0"/>
      <p:bldP spid="46" grpId="0" animBg="1"/>
      <p:bldP spid="47" grpId="0" animBg="1"/>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dirty="0"/>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dirty="0"/>
          </a:p>
        </p:txBody>
      </p:sp>
      <p:sp>
        <p:nvSpPr>
          <p:cNvPr id="9" name="Rectángulo 8"/>
          <p:cNvSpPr/>
          <p:nvPr/>
        </p:nvSpPr>
        <p:spPr>
          <a:xfrm>
            <a:off x="533400" y="914400"/>
            <a:ext cx="78486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Verificación</a:t>
            </a:r>
          </a:p>
        </p:txBody>
      </p:sp>
      <p:sp>
        <p:nvSpPr>
          <p:cNvPr id="6" name="CuadroTexto 5">
            <a:extLst>
              <a:ext uri="{FF2B5EF4-FFF2-40B4-BE49-F238E27FC236}">
                <a16:creationId xmlns:a16="http://schemas.microsoft.com/office/drawing/2014/main" id="{955EF84F-A99E-4525-8039-4D8FCD881971}"/>
              </a:ext>
            </a:extLst>
          </p:cNvPr>
          <p:cNvSpPr txBox="1"/>
          <p:nvPr/>
        </p:nvSpPr>
        <p:spPr>
          <a:xfrm>
            <a:off x="838200" y="1752600"/>
            <a:ext cx="8020810" cy="4247317"/>
          </a:xfrm>
          <a:prstGeom prst="rect">
            <a:avLst/>
          </a:prstGeom>
          <a:noFill/>
        </p:spPr>
        <p:txBody>
          <a:bodyPr wrap="square" rtlCol="0">
            <a:spAutoFit/>
          </a:bodyPr>
          <a:lstStyle/>
          <a:p>
            <a:r>
              <a:rPr lang="es-ES" dirty="0"/>
              <a:t>La verificación es otro de los procedimientos importantes de DNSSEC. Cada servidor debe de procesar la información que haya recibido para verificar la integridad de la información recibida:</a:t>
            </a:r>
          </a:p>
          <a:p>
            <a:pPr marL="742950" lvl="1" indent="-285750">
              <a:buFont typeface="Arial" panose="020B0604020202020204" pitchFamily="34" charset="0"/>
              <a:buChar char="•"/>
            </a:pPr>
            <a:r>
              <a:rPr lang="es-ES" b="1" dirty="0"/>
              <a:t>Anclaje de confianza con la zona padre</a:t>
            </a:r>
            <a:r>
              <a:rPr lang="es-ES" dirty="0"/>
              <a:t>. Se verificará la autenticidad de la clave KSK para confirmar que procede del servidor autoritativo de la zona.</a:t>
            </a:r>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r>
              <a:rPr lang="es-ES" b="1" dirty="0"/>
              <a:t>Clave de firma de zona (ZSK). </a:t>
            </a:r>
            <a:r>
              <a:rPr lang="es-ES" dirty="0"/>
              <a:t>Se verificará la autenticidad de la ZSK para confirmar que pertenece al servidor autoritativo de la zona y, además, se verificará la integridad de los recursos servidos para confirmar la garantía de la cadena de confianza. </a:t>
            </a:r>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r>
              <a:rPr lang="es-ES" b="1" dirty="0"/>
              <a:t>Recurso DNS solicitad</a:t>
            </a:r>
            <a:r>
              <a:rPr lang="es-ES" dirty="0"/>
              <a:t>. Se verificará la autenticidad del recurso mediante la verificación de la firma del servidor autoritativo y además se verificará la integridad del recurso para comprobar que no haya sido alterado desde el origen.</a:t>
            </a:r>
          </a:p>
        </p:txBody>
      </p:sp>
    </p:spTree>
    <p:extLst>
      <p:ext uri="{BB962C8B-B14F-4D97-AF65-F5344CB8AC3E}">
        <p14:creationId xmlns:p14="http://schemas.microsoft.com/office/powerpoint/2010/main" val="1754112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dirty="0"/>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dirty="0"/>
          </a:p>
        </p:txBody>
      </p:sp>
      <p:sp>
        <p:nvSpPr>
          <p:cNvPr id="9" name="Rectángulo 8"/>
          <p:cNvSpPr/>
          <p:nvPr/>
        </p:nvSpPr>
        <p:spPr>
          <a:xfrm>
            <a:off x="533400" y="914400"/>
            <a:ext cx="78486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Verificación</a:t>
            </a:r>
          </a:p>
        </p:txBody>
      </p:sp>
      <p:grpSp>
        <p:nvGrpSpPr>
          <p:cNvPr id="7" name="Grupo 6"/>
          <p:cNvGrpSpPr/>
          <p:nvPr/>
        </p:nvGrpSpPr>
        <p:grpSpPr>
          <a:xfrm>
            <a:off x="1143000" y="1342058"/>
            <a:ext cx="1219200" cy="1120860"/>
            <a:chOff x="533400" y="4572000"/>
            <a:chExt cx="1467255" cy="1333500"/>
          </a:xfrm>
        </p:grpSpPr>
        <p:pic>
          <p:nvPicPr>
            <p:cNvPr id="10" name="Imagen 9" descr="Arbeitsplatz Computer &lt;strong&gt;Pc&lt;/strong&gt; · Kostenlose Vektorgrafik auf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4876800"/>
              <a:ext cx="1371600" cy="1028700"/>
            </a:xfrm>
            <a:prstGeom prst="rect">
              <a:avLst/>
            </a:prstGeom>
          </p:spPr>
        </p:pic>
        <p:sp>
          <p:nvSpPr>
            <p:cNvPr id="11" name="CuadroTexto 10"/>
            <p:cNvSpPr txBox="1"/>
            <p:nvPr/>
          </p:nvSpPr>
          <p:spPr>
            <a:xfrm>
              <a:off x="552855" y="4572000"/>
              <a:ext cx="1447800" cy="381000"/>
            </a:xfrm>
            <a:prstGeom prst="rect">
              <a:avLst/>
            </a:prstGeom>
            <a:noFill/>
          </p:spPr>
          <p:txBody>
            <a:bodyPr wrap="square" rtlCol="0">
              <a:spAutoFit/>
            </a:bodyPr>
            <a:lstStyle/>
            <a:p>
              <a:r>
                <a:rPr lang="es-ES" dirty="0"/>
                <a:t>Resolver</a:t>
              </a:r>
            </a:p>
          </p:txBody>
        </p:sp>
      </p:grpSp>
      <p:sp>
        <p:nvSpPr>
          <p:cNvPr id="2" name="CuadroTexto 1"/>
          <p:cNvSpPr txBox="1"/>
          <p:nvPr/>
        </p:nvSpPr>
        <p:spPr>
          <a:xfrm>
            <a:off x="541184" y="4189755"/>
            <a:ext cx="61798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dirty="0"/>
              <a:t>Raíz</a:t>
            </a:r>
          </a:p>
        </p:txBody>
      </p:sp>
      <p:sp>
        <p:nvSpPr>
          <p:cNvPr id="3" name="Abrir llave 2"/>
          <p:cNvSpPr/>
          <p:nvPr/>
        </p:nvSpPr>
        <p:spPr>
          <a:xfrm>
            <a:off x="1295400" y="2500441"/>
            <a:ext cx="417458" cy="43268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12" name="Conector recto 11"/>
          <p:cNvCxnSpPr/>
          <p:nvPr/>
        </p:nvCxnSpPr>
        <p:spPr>
          <a:xfrm>
            <a:off x="1600200" y="3276600"/>
            <a:ext cx="66691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600200" y="4420193"/>
            <a:ext cx="66691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712858" y="5638800"/>
            <a:ext cx="666914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upo 15"/>
          <p:cNvGrpSpPr/>
          <p:nvPr/>
        </p:nvGrpSpPr>
        <p:grpSpPr>
          <a:xfrm rot="3045420">
            <a:off x="2075981" y="2119600"/>
            <a:ext cx="1049690" cy="1071308"/>
            <a:chOff x="-67575" y="2747727"/>
            <a:chExt cx="1049690" cy="1071308"/>
          </a:xfrm>
        </p:grpSpPr>
        <p:sp>
          <p:nvSpPr>
            <p:cNvPr id="17" name="CuadroTexto 16"/>
            <p:cNvSpPr txBox="1"/>
            <p:nvPr/>
          </p:nvSpPr>
          <p:spPr>
            <a:xfrm rot="18528158">
              <a:off x="239114" y="3076033"/>
              <a:ext cx="8396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t>DNSKEYS KSK “.”</a:t>
              </a:r>
            </a:p>
            <a:p>
              <a:pPr algn="ctr"/>
              <a:r>
                <a:rPr lang="es-ES" sz="1200" dirty="0" err="1"/>
                <a:t>RRSet</a:t>
              </a:r>
              <a:endParaRPr lang="es-ES" sz="1200" dirty="0"/>
            </a:p>
          </p:txBody>
        </p:sp>
        <p:pic>
          <p:nvPicPr>
            <p:cNvPr id="18" name="Imagen 17">
              <a:extLst>
                <a:ext uri="{FF2B5EF4-FFF2-40B4-BE49-F238E27FC236}">
                  <a16:creationId xmlns:a16="http://schemas.microsoft.com/office/drawing/2014/main" id="{796060CF-7A42-4DA7-90C7-51D1F84F523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1166405">
              <a:off x="-67575" y="2747727"/>
              <a:ext cx="571500" cy="571500"/>
            </a:xfrm>
            <a:prstGeom prst="rect">
              <a:avLst/>
            </a:prstGeom>
          </p:spPr>
        </p:pic>
      </p:grpSp>
      <p:sp>
        <p:nvSpPr>
          <p:cNvPr id="19" name="Igual que 18"/>
          <p:cNvSpPr/>
          <p:nvPr/>
        </p:nvSpPr>
        <p:spPr>
          <a:xfrm>
            <a:off x="3221670" y="2618475"/>
            <a:ext cx="685800" cy="49513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0" name="CuadroTexto 19"/>
          <p:cNvSpPr txBox="1"/>
          <p:nvPr/>
        </p:nvSpPr>
        <p:spPr>
          <a:xfrm rot="21573578">
            <a:off x="4070589" y="2539591"/>
            <a:ext cx="8396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t>DNSKEYS “.”</a:t>
            </a:r>
          </a:p>
          <a:p>
            <a:pPr algn="ctr"/>
            <a:r>
              <a:rPr lang="es-ES" sz="1200" dirty="0"/>
              <a:t>Servidor</a:t>
            </a:r>
          </a:p>
        </p:txBody>
      </p:sp>
      <p:sp>
        <p:nvSpPr>
          <p:cNvPr id="22" name="CuadroTexto 21"/>
          <p:cNvSpPr txBox="1"/>
          <p:nvPr/>
        </p:nvSpPr>
        <p:spPr>
          <a:xfrm>
            <a:off x="5091214" y="2556220"/>
            <a:ext cx="2935342" cy="276999"/>
          </a:xfrm>
          <a:prstGeom prst="rect">
            <a:avLst/>
          </a:prstGeom>
          <a:noFill/>
        </p:spPr>
        <p:txBody>
          <a:bodyPr wrap="square" rtlCol="0">
            <a:spAutoFit/>
          </a:bodyPr>
          <a:lstStyle/>
          <a:p>
            <a:r>
              <a:rPr lang="es-ES" sz="1200" dirty="0">
                <a:solidFill>
                  <a:srgbClr val="FF0000"/>
                </a:solidFill>
              </a:rPr>
              <a:t>FALLO de validación de anclaje de confianza</a:t>
            </a:r>
          </a:p>
        </p:txBody>
      </p:sp>
      <p:sp>
        <p:nvSpPr>
          <p:cNvPr id="23" name="CuadroTexto 22"/>
          <p:cNvSpPr txBox="1"/>
          <p:nvPr/>
        </p:nvSpPr>
        <p:spPr>
          <a:xfrm>
            <a:off x="5086350" y="2866381"/>
            <a:ext cx="2935342" cy="276999"/>
          </a:xfrm>
          <a:prstGeom prst="rect">
            <a:avLst/>
          </a:prstGeom>
          <a:noFill/>
        </p:spPr>
        <p:txBody>
          <a:bodyPr wrap="square" rtlCol="0">
            <a:spAutoFit/>
          </a:bodyPr>
          <a:lstStyle/>
          <a:p>
            <a:r>
              <a:rPr lang="es-ES" sz="1200" dirty="0">
                <a:solidFill>
                  <a:srgbClr val="00B050"/>
                </a:solidFill>
              </a:rPr>
              <a:t>Confianza de anclaje</a:t>
            </a:r>
          </a:p>
        </p:txBody>
      </p:sp>
      <p:sp>
        <p:nvSpPr>
          <p:cNvPr id="25" name="CuadroTexto 24"/>
          <p:cNvSpPr txBox="1"/>
          <p:nvPr/>
        </p:nvSpPr>
        <p:spPr>
          <a:xfrm rot="21566905">
            <a:off x="2200077" y="6174380"/>
            <a:ext cx="8396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t>NS “.</a:t>
            </a:r>
            <a:r>
              <a:rPr lang="es-ES" sz="1200" dirty="0" err="1"/>
              <a:t>com</a:t>
            </a:r>
            <a:r>
              <a:rPr lang="es-ES" sz="1200" dirty="0"/>
              <a:t>”</a:t>
            </a:r>
          </a:p>
          <a:p>
            <a:pPr algn="ctr"/>
            <a:endParaRPr lang="es-ES" sz="1200" dirty="0"/>
          </a:p>
          <a:p>
            <a:pPr algn="ctr"/>
            <a:r>
              <a:rPr lang="es-ES" sz="1200" dirty="0" err="1"/>
              <a:t>RRSet</a:t>
            </a:r>
            <a:endParaRPr lang="es-ES" sz="1200" dirty="0"/>
          </a:p>
        </p:txBody>
      </p:sp>
      <p:pic>
        <p:nvPicPr>
          <p:cNvPr id="26" name="Imagen 25">
            <a:extLst>
              <a:ext uri="{FF2B5EF4-FFF2-40B4-BE49-F238E27FC236}">
                <a16:creationId xmlns:a16="http://schemas.microsoft.com/office/drawing/2014/main" id="{796060CF-7A42-4DA7-90C7-51D1F84F523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605152">
            <a:off x="2337453" y="5639062"/>
            <a:ext cx="571500" cy="571500"/>
          </a:xfrm>
          <a:prstGeom prst="rect">
            <a:avLst/>
          </a:prstGeom>
        </p:spPr>
      </p:pic>
      <p:sp>
        <p:nvSpPr>
          <p:cNvPr id="28" name="CuadroTexto 27"/>
          <p:cNvSpPr txBox="1"/>
          <p:nvPr/>
        </p:nvSpPr>
        <p:spPr>
          <a:xfrm rot="21560450">
            <a:off x="2262817" y="4942599"/>
            <a:ext cx="806839" cy="6353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t>DS “.</a:t>
            </a:r>
            <a:r>
              <a:rPr lang="es-ES" sz="1200" dirty="0" err="1"/>
              <a:t>com</a:t>
            </a:r>
            <a:r>
              <a:rPr lang="es-ES" sz="1200" dirty="0"/>
              <a:t>”</a:t>
            </a:r>
          </a:p>
          <a:p>
            <a:pPr algn="ctr"/>
            <a:endParaRPr lang="es-ES" sz="1200" dirty="0"/>
          </a:p>
          <a:p>
            <a:pPr algn="ctr"/>
            <a:r>
              <a:rPr lang="es-ES" sz="1200" dirty="0" err="1"/>
              <a:t>RRSet</a:t>
            </a:r>
            <a:endParaRPr lang="es-ES" sz="1200" dirty="0"/>
          </a:p>
        </p:txBody>
      </p:sp>
      <p:pic>
        <p:nvPicPr>
          <p:cNvPr id="29" name="Imagen 28">
            <a:extLst>
              <a:ext uri="{FF2B5EF4-FFF2-40B4-BE49-F238E27FC236}">
                <a16:creationId xmlns:a16="http://schemas.microsoft.com/office/drawing/2014/main" id="{796060CF-7A42-4DA7-90C7-51D1F84F523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598697">
            <a:off x="2381239" y="4427829"/>
            <a:ext cx="561826" cy="549153"/>
          </a:xfrm>
          <a:prstGeom prst="rect">
            <a:avLst/>
          </a:prstGeom>
        </p:spPr>
      </p:pic>
      <p:sp>
        <p:nvSpPr>
          <p:cNvPr id="31" name="CuadroTexto 30"/>
          <p:cNvSpPr txBox="1"/>
          <p:nvPr/>
        </p:nvSpPr>
        <p:spPr>
          <a:xfrm rot="33500">
            <a:off x="2225314" y="3728954"/>
            <a:ext cx="77946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t>DNSKEYS ZSK “.”</a:t>
            </a:r>
          </a:p>
          <a:p>
            <a:pPr algn="ctr"/>
            <a:r>
              <a:rPr lang="es-ES" sz="1200" dirty="0" err="1"/>
              <a:t>RRSet</a:t>
            </a:r>
            <a:endParaRPr lang="es-ES" sz="1200" dirty="0"/>
          </a:p>
        </p:txBody>
      </p:sp>
      <p:pic>
        <p:nvPicPr>
          <p:cNvPr id="32" name="Imagen 31">
            <a:extLst>
              <a:ext uri="{FF2B5EF4-FFF2-40B4-BE49-F238E27FC236}">
                <a16:creationId xmlns:a16="http://schemas.microsoft.com/office/drawing/2014/main" id="{796060CF-7A42-4DA7-90C7-51D1F84F523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671747">
            <a:off x="2391849" y="3274962"/>
            <a:ext cx="535231" cy="530519"/>
          </a:xfrm>
          <a:prstGeom prst="rect">
            <a:avLst/>
          </a:prstGeom>
        </p:spPr>
      </p:pic>
      <p:sp>
        <p:nvSpPr>
          <p:cNvPr id="35" name="CuadroTexto 34"/>
          <p:cNvSpPr txBox="1"/>
          <p:nvPr/>
        </p:nvSpPr>
        <p:spPr>
          <a:xfrm>
            <a:off x="5904618" y="3669917"/>
            <a:ext cx="2935342" cy="276999"/>
          </a:xfrm>
          <a:prstGeom prst="rect">
            <a:avLst/>
          </a:prstGeom>
          <a:noFill/>
        </p:spPr>
        <p:txBody>
          <a:bodyPr wrap="square" rtlCol="0">
            <a:spAutoFit/>
          </a:bodyPr>
          <a:lstStyle/>
          <a:p>
            <a:r>
              <a:rPr lang="es-ES" sz="1200" dirty="0">
                <a:solidFill>
                  <a:srgbClr val="FF0000"/>
                </a:solidFill>
              </a:rPr>
              <a:t>FALLO al validar clave ZSK</a:t>
            </a:r>
          </a:p>
        </p:txBody>
      </p:sp>
      <p:sp>
        <p:nvSpPr>
          <p:cNvPr id="36" name="CuadroTexto 35"/>
          <p:cNvSpPr txBox="1"/>
          <p:nvPr/>
        </p:nvSpPr>
        <p:spPr>
          <a:xfrm>
            <a:off x="5899754" y="3980078"/>
            <a:ext cx="2935342" cy="276999"/>
          </a:xfrm>
          <a:prstGeom prst="rect">
            <a:avLst/>
          </a:prstGeom>
          <a:noFill/>
        </p:spPr>
        <p:txBody>
          <a:bodyPr wrap="square" rtlCol="0">
            <a:spAutoFit/>
          </a:bodyPr>
          <a:lstStyle/>
          <a:p>
            <a:r>
              <a:rPr lang="es-ES" sz="1200" dirty="0">
                <a:solidFill>
                  <a:srgbClr val="00B050"/>
                </a:solidFill>
              </a:rPr>
              <a:t>Confianza en clave ZSK</a:t>
            </a:r>
          </a:p>
        </p:txBody>
      </p:sp>
      <p:sp>
        <p:nvSpPr>
          <p:cNvPr id="39" name="CuadroTexto 38"/>
          <p:cNvSpPr txBox="1"/>
          <p:nvPr/>
        </p:nvSpPr>
        <p:spPr>
          <a:xfrm>
            <a:off x="5904618" y="4855361"/>
            <a:ext cx="2935342" cy="276999"/>
          </a:xfrm>
          <a:prstGeom prst="rect">
            <a:avLst/>
          </a:prstGeom>
          <a:noFill/>
        </p:spPr>
        <p:txBody>
          <a:bodyPr wrap="square" rtlCol="0">
            <a:spAutoFit/>
          </a:bodyPr>
          <a:lstStyle/>
          <a:p>
            <a:r>
              <a:rPr lang="es-ES" sz="1200" dirty="0">
                <a:solidFill>
                  <a:srgbClr val="FF0000"/>
                </a:solidFill>
              </a:rPr>
              <a:t>FALLO en validar la cadena de confianza</a:t>
            </a:r>
          </a:p>
        </p:txBody>
      </p:sp>
      <p:sp>
        <p:nvSpPr>
          <p:cNvPr id="40" name="CuadroTexto 39"/>
          <p:cNvSpPr txBox="1"/>
          <p:nvPr/>
        </p:nvSpPr>
        <p:spPr>
          <a:xfrm>
            <a:off x="5899754" y="5165522"/>
            <a:ext cx="2935342" cy="276999"/>
          </a:xfrm>
          <a:prstGeom prst="rect">
            <a:avLst/>
          </a:prstGeom>
          <a:noFill/>
        </p:spPr>
        <p:txBody>
          <a:bodyPr wrap="square" rtlCol="0">
            <a:spAutoFit/>
          </a:bodyPr>
          <a:lstStyle/>
          <a:p>
            <a:r>
              <a:rPr lang="es-ES" sz="1200" dirty="0">
                <a:solidFill>
                  <a:srgbClr val="00B050"/>
                </a:solidFill>
              </a:rPr>
              <a:t>Confianza en la cadena de confianza</a:t>
            </a:r>
          </a:p>
        </p:txBody>
      </p:sp>
      <p:sp>
        <p:nvSpPr>
          <p:cNvPr id="43" name="CuadroTexto 42"/>
          <p:cNvSpPr txBox="1"/>
          <p:nvPr/>
        </p:nvSpPr>
        <p:spPr>
          <a:xfrm>
            <a:off x="5904618" y="6030792"/>
            <a:ext cx="2935342" cy="276999"/>
          </a:xfrm>
          <a:prstGeom prst="rect">
            <a:avLst/>
          </a:prstGeom>
          <a:noFill/>
        </p:spPr>
        <p:txBody>
          <a:bodyPr wrap="square" rtlCol="0">
            <a:spAutoFit/>
          </a:bodyPr>
          <a:lstStyle/>
          <a:p>
            <a:r>
              <a:rPr lang="es-ES" sz="1200" dirty="0">
                <a:solidFill>
                  <a:srgbClr val="FF0000"/>
                </a:solidFill>
              </a:rPr>
              <a:t>FALLO de validación de recurso recibido</a:t>
            </a:r>
          </a:p>
        </p:txBody>
      </p:sp>
      <p:sp>
        <p:nvSpPr>
          <p:cNvPr id="44" name="CuadroTexto 43"/>
          <p:cNvSpPr txBox="1"/>
          <p:nvPr/>
        </p:nvSpPr>
        <p:spPr>
          <a:xfrm>
            <a:off x="5899754" y="6340953"/>
            <a:ext cx="2935342" cy="276999"/>
          </a:xfrm>
          <a:prstGeom prst="rect">
            <a:avLst/>
          </a:prstGeom>
          <a:noFill/>
        </p:spPr>
        <p:txBody>
          <a:bodyPr wrap="square" rtlCol="0">
            <a:spAutoFit/>
          </a:bodyPr>
          <a:lstStyle/>
          <a:p>
            <a:r>
              <a:rPr lang="es-ES" sz="1200" dirty="0">
                <a:solidFill>
                  <a:srgbClr val="00B050"/>
                </a:solidFill>
              </a:rPr>
              <a:t>Confianza de recurso recibido</a:t>
            </a:r>
          </a:p>
        </p:txBody>
      </p:sp>
      <p:sp>
        <p:nvSpPr>
          <p:cNvPr id="45" name="CuadroTexto 44"/>
          <p:cNvSpPr txBox="1"/>
          <p:nvPr/>
        </p:nvSpPr>
        <p:spPr>
          <a:xfrm rot="21573578">
            <a:off x="2212272" y="2561550"/>
            <a:ext cx="8396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t>DNSKEYS KSK “.”</a:t>
            </a:r>
          </a:p>
          <a:p>
            <a:pPr algn="ctr"/>
            <a:r>
              <a:rPr lang="es-ES" sz="1200" dirty="0" err="1"/>
              <a:t>RRSet</a:t>
            </a:r>
            <a:endParaRPr lang="es-ES" sz="1200" dirty="0"/>
          </a:p>
        </p:txBody>
      </p:sp>
      <p:sp>
        <p:nvSpPr>
          <p:cNvPr id="46" name="Más 45"/>
          <p:cNvSpPr/>
          <p:nvPr/>
        </p:nvSpPr>
        <p:spPr>
          <a:xfrm>
            <a:off x="3124200" y="3810000"/>
            <a:ext cx="261784" cy="25495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Más 46"/>
          <p:cNvSpPr/>
          <p:nvPr/>
        </p:nvSpPr>
        <p:spPr>
          <a:xfrm>
            <a:off x="4462616" y="3832882"/>
            <a:ext cx="261784" cy="25495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CuadroTexto 48"/>
          <p:cNvSpPr txBox="1"/>
          <p:nvPr/>
        </p:nvSpPr>
        <p:spPr>
          <a:xfrm rot="33500">
            <a:off x="2228540" y="3730914"/>
            <a:ext cx="77946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t>DNSKEYS ZSK “.”</a:t>
            </a:r>
          </a:p>
          <a:p>
            <a:pPr algn="ctr"/>
            <a:r>
              <a:rPr lang="es-ES" sz="1200" dirty="0" err="1"/>
              <a:t>RRSet</a:t>
            </a:r>
            <a:endParaRPr lang="es-ES" sz="1200" dirty="0"/>
          </a:p>
        </p:txBody>
      </p:sp>
      <p:sp>
        <p:nvSpPr>
          <p:cNvPr id="50" name="CuadroTexto 49"/>
          <p:cNvSpPr txBox="1"/>
          <p:nvPr/>
        </p:nvSpPr>
        <p:spPr>
          <a:xfrm rot="33500">
            <a:off x="2231982" y="3727350"/>
            <a:ext cx="77946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t>DNSKEYS ZSK “.”</a:t>
            </a:r>
          </a:p>
          <a:p>
            <a:pPr algn="ctr"/>
            <a:r>
              <a:rPr lang="es-ES" sz="1200" dirty="0" err="1"/>
              <a:t>RRSet</a:t>
            </a:r>
            <a:endParaRPr lang="es-ES" sz="1200" dirty="0"/>
          </a:p>
        </p:txBody>
      </p:sp>
      <p:sp>
        <p:nvSpPr>
          <p:cNvPr id="51" name="Más 50"/>
          <p:cNvSpPr/>
          <p:nvPr/>
        </p:nvSpPr>
        <p:spPr>
          <a:xfrm>
            <a:off x="3124200" y="5081069"/>
            <a:ext cx="261784" cy="25495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Más 51"/>
          <p:cNvSpPr/>
          <p:nvPr/>
        </p:nvSpPr>
        <p:spPr>
          <a:xfrm>
            <a:off x="4462616" y="5103951"/>
            <a:ext cx="261784" cy="25495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Más 54"/>
          <p:cNvSpPr/>
          <p:nvPr/>
        </p:nvSpPr>
        <p:spPr>
          <a:xfrm>
            <a:off x="3124200" y="6362997"/>
            <a:ext cx="261784" cy="25495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Más 55"/>
          <p:cNvSpPr/>
          <p:nvPr/>
        </p:nvSpPr>
        <p:spPr>
          <a:xfrm>
            <a:off x="4462616" y="6385879"/>
            <a:ext cx="261784" cy="25495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Igual que 56"/>
          <p:cNvSpPr/>
          <p:nvPr/>
        </p:nvSpPr>
        <p:spPr>
          <a:xfrm>
            <a:off x="5367973" y="3769557"/>
            <a:ext cx="489554" cy="38942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8" name="Igual que 57"/>
          <p:cNvSpPr/>
          <p:nvPr/>
        </p:nvSpPr>
        <p:spPr>
          <a:xfrm>
            <a:off x="5410200" y="5002405"/>
            <a:ext cx="489554" cy="38942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9" name="Igual que 58"/>
          <p:cNvSpPr/>
          <p:nvPr/>
        </p:nvSpPr>
        <p:spPr>
          <a:xfrm>
            <a:off x="5410200" y="6172200"/>
            <a:ext cx="489554" cy="38942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8" name="CuadroTexto 47">
            <a:extLst>
              <a:ext uri="{FF2B5EF4-FFF2-40B4-BE49-F238E27FC236}">
                <a16:creationId xmlns:a16="http://schemas.microsoft.com/office/drawing/2014/main" id="{CB351B78-E88C-49F7-A5F1-3CEB363F727B}"/>
              </a:ext>
            </a:extLst>
          </p:cNvPr>
          <p:cNvSpPr txBox="1"/>
          <p:nvPr/>
        </p:nvSpPr>
        <p:spPr>
          <a:xfrm>
            <a:off x="2239136" y="2292535"/>
            <a:ext cx="613029" cy="261610"/>
          </a:xfrm>
          <a:prstGeom prst="rect">
            <a:avLst/>
          </a:prstGeom>
          <a:noFill/>
        </p:spPr>
        <p:txBody>
          <a:bodyPr wrap="square" rtlCol="0">
            <a:spAutoFit/>
          </a:bodyPr>
          <a:lstStyle/>
          <a:p>
            <a:r>
              <a:rPr lang="en-GB" sz="1050" dirty="0"/>
              <a:t>Public</a:t>
            </a:r>
          </a:p>
        </p:txBody>
      </p:sp>
      <p:sp>
        <p:nvSpPr>
          <p:cNvPr id="53" name="CuadroTexto 52">
            <a:extLst>
              <a:ext uri="{FF2B5EF4-FFF2-40B4-BE49-F238E27FC236}">
                <a16:creationId xmlns:a16="http://schemas.microsoft.com/office/drawing/2014/main" id="{605B35D9-AD24-4A85-82CF-169BF0C815E4}"/>
              </a:ext>
            </a:extLst>
          </p:cNvPr>
          <p:cNvSpPr txBox="1"/>
          <p:nvPr/>
        </p:nvSpPr>
        <p:spPr>
          <a:xfrm>
            <a:off x="2225409" y="3518374"/>
            <a:ext cx="613029" cy="261610"/>
          </a:xfrm>
          <a:prstGeom prst="rect">
            <a:avLst/>
          </a:prstGeom>
          <a:noFill/>
        </p:spPr>
        <p:txBody>
          <a:bodyPr wrap="square" rtlCol="0">
            <a:spAutoFit/>
          </a:bodyPr>
          <a:lstStyle/>
          <a:p>
            <a:r>
              <a:rPr lang="en-GB" sz="1050" dirty="0"/>
              <a:t>Public</a:t>
            </a:r>
          </a:p>
        </p:txBody>
      </p:sp>
      <p:sp>
        <p:nvSpPr>
          <p:cNvPr id="54" name="CuadroTexto 53">
            <a:extLst>
              <a:ext uri="{FF2B5EF4-FFF2-40B4-BE49-F238E27FC236}">
                <a16:creationId xmlns:a16="http://schemas.microsoft.com/office/drawing/2014/main" id="{71EBE2E4-314B-4F0C-8FE1-D0326DDCB14F}"/>
              </a:ext>
            </a:extLst>
          </p:cNvPr>
          <p:cNvSpPr txBox="1"/>
          <p:nvPr/>
        </p:nvSpPr>
        <p:spPr>
          <a:xfrm>
            <a:off x="2233018" y="4710549"/>
            <a:ext cx="613029" cy="261610"/>
          </a:xfrm>
          <a:prstGeom prst="rect">
            <a:avLst/>
          </a:prstGeom>
          <a:noFill/>
        </p:spPr>
        <p:txBody>
          <a:bodyPr wrap="square" rtlCol="0">
            <a:spAutoFit/>
          </a:bodyPr>
          <a:lstStyle/>
          <a:p>
            <a:r>
              <a:rPr lang="en-GB" sz="1050" dirty="0"/>
              <a:t>Public</a:t>
            </a:r>
          </a:p>
        </p:txBody>
      </p:sp>
      <p:sp>
        <p:nvSpPr>
          <p:cNvPr id="60" name="CuadroTexto 59">
            <a:extLst>
              <a:ext uri="{FF2B5EF4-FFF2-40B4-BE49-F238E27FC236}">
                <a16:creationId xmlns:a16="http://schemas.microsoft.com/office/drawing/2014/main" id="{EF8FA568-DC66-4BBB-B56B-FC3B42424155}"/>
              </a:ext>
            </a:extLst>
          </p:cNvPr>
          <p:cNvSpPr txBox="1"/>
          <p:nvPr/>
        </p:nvSpPr>
        <p:spPr>
          <a:xfrm>
            <a:off x="2191195" y="5933956"/>
            <a:ext cx="613029" cy="261610"/>
          </a:xfrm>
          <a:prstGeom prst="rect">
            <a:avLst/>
          </a:prstGeom>
          <a:noFill/>
        </p:spPr>
        <p:txBody>
          <a:bodyPr wrap="square" rtlCol="0">
            <a:spAutoFit/>
          </a:bodyPr>
          <a:lstStyle/>
          <a:p>
            <a:r>
              <a:rPr lang="en-GB" sz="1050" dirty="0"/>
              <a:t>Public</a:t>
            </a:r>
          </a:p>
        </p:txBody>
      </p:sp>
    </p:spTree>
    <p:extLst>
      <p:ext uri="{BB962C8B-B14F-4D97-AF65-F5344CB8AC3E}">
        <p14:creationId xmlns:p14="http://schemas.microsoft.com/office/powerpoint/2010/main" val="392045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77778E-6 -1.85185E-6 L 0.13559 0.16597 " pathEditMode="relative" rAng="0" ptsTypes="AA">
                                      <p:cBhvr>
                                        <p:cTn id="11" dur="2000" fill="hold"/>
                                        <p:tgtEl>
                                          <p:spTgt spid="45"/>
                                        </p:tgtEl>
                                        <p:attrNameLst>
                                          <p:attrName>ppt_x</p:attrName>
                                          <p:attrName>ppt_y</p:attrName>
                                        </p:attrNameLst>
                                      </p:cBhvr>
                                      <p:rCtr x="6771" y="8287"/>
                                    </p:animMotion>
                                  </p:childTnLst>
                                </p:cTn>
                              </p:par>
                              <p:par>
                                <p:cTn id="12" presetID="42" presetClass="path" presetSubtype="0" accel="50000" decel="50000" fill="hold" nodeType="withEffect">
                                  <p:stCondLst>
                                    <p:cond delay="0"/>
                                  </p:stCondLst>
                                  <p:childTnLst>
                                    <p:animMotion origin="layout" path="M 1.38889E-6 -3.7037E-6 L 0.26371 0.05926 " pathEditMode="relative" rAng="0" ptsTypes="AA">
                                      <p:cBhvr>
                                        <p:cTn id="13" dur="2000" fill="hold"/>
                                        <p:tgtEl>
                                          <p:spTgt spid="32"/>
                                        </p:tgtEl>
                                        <p:attrNameLst>
                                          <p:attrName>ppt_x</p:attrName>
                                          <p:attrName>ppt_y</p:attrName>
                                        </p:attrNameLst>
                                      </p:cBhvr>
                                      <p:rCtr x="13177" y="2963"/>
                                    </p:animMotion>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4.72222E-6 -2.22222E-6 L 0.14098 0.17408 " pathEditMode="relative" rAng="0" ptsTypes="AA">
                                      <p:cBhvr>
                                        <p:cTn id="27" dur="2000" fill="hold"/>
                                        <p:tgtEl>
                                          <p:spTgt spid="49"/>
                                        </p:tgtEl>
                                        <p:attrNameLst>
                                          <p:attrName>ppt_x</p:attrName>
                                          <p:attrName>ppt_y</p:attrName>
                                        </p:attrNameLst>
                                      </p:cBhvr>
                                      <p:rCtr x="7049" y="8704"/>
                                    </p:animMotion>
                                  </p:childTnLst>
                                </p:cTn>
                              </p:par>
                              <p:par>
                                <p:cTn id="28" presetID="42" presetClass="path" presetSubtype="0" accel="50000" decel="50000" fill="hold" nodeType="withEffect">
                                  <p:stCondLst>
                                    <p:cond delay="0"/>
                                  </p:stCondLst>
                                  <p:childTnLst>
                                    <p:animMotion origin="layout" path="M 4.16667E-6 1.85185E-6 L 0.2651 0.07083 " pathEditMode="relative" rAng="0" ptsTypes="AA">
                                      <p:cBhvr>
                                        <p:cTn id="29" dur="2000" fill="hold"/>
                                        <p:tgtEl>
                                          <p:spTgt spid="29"/>
                                        </p:tgtEl>
                                        <p:attrNameLst>
                                          <p:attrName>ppt_x</p:attrName>
                                          <p:attrName>ppt_y</p:attrName>
                                        </p:attrNameLst>
                                      </p:cBhvr>
                                      <p:rCtr x="13247" y="3542"/>
                                    </p:animMotion>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0" nodeType="clickEffect">
                                  <p:stCondLst>
                                    <p:cond delay="0"/>
                                  </p:stCondLst>
                                  <p:childTnLst>
                                    <p:animMotion origin="layout" path="M -1.94444E-6 7.40741E-7 L 0.14063 0.35393 " pathEditMode="relative" rAng="0" ptsTypes="AA">
                                      <p:cBhvr>
                                        <p:cTn id="45" dur="2000" fill="hold"/>
                                        <p:tgtEl>
                                          <p:spTgt spid="50"/>
                                        </p:tgtEl>
                                        <p:attrNameLst>
                                          <p:attrName>ppt_x</p:attrName>
                                          <p:attrName>ppt_y</p:attrName>
                                        </p:attrNameLst>
                                      </p:cBhvr>
                                      <p:rCtr x="7031" y="17685"/>
                                    </p:animMotion>
                                  </p:childTnLst>
                                </p:cTn>
                              </p:par>
                              <p:par>
                                <p:cTn id="46" presetID="42" presetClass="path" presetSubtype="0" accel="50000" decel="50000" fill="hold" nodeType="withEffect">
                                  <p:stCondLst>
                                    <p:cond delay="0"/>
                                  </p:stCondLst>
                                  <p:childTnLst>
                                    <p:animMotion origin="layout" path="M 4.44444E-6 1.11111E-6 L 0.26944 0.07616 " pathEditMode="relative" rAng="0" ptsTypes="AA">
                                      <p:cBhvr>
                                        <p:cTn id="47" dur="2000" fill="hold"/>
                                        <p:tgtEl>
                                          <p:spTgt spid="26"/>
                                        </p:tgtEl>
                                        <p:attrNameLst>
                                          <p:attrName>ppt_x</p:attrName>
                                          <p:attrName>ppt_y</p:attrName>
                                        </p:attrNameLst>
                                      </p:cBhvr>
                                      <p:rCtr x="13472" y="3796"/>
                                    </p:animMotion>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3000"/>
                            </p:stCondLst>
                            <p:childTnLst>
                              <p:par>
                                <p:cTn id="57" presetID="10" presetClass="entr" presetSubtype="0"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9" grpId="0" animBg="1"/>
      <p:bldP spid="50" grpId="0" animBg="1"/>
      <p:bldP spid="51" grpId="0" animBg="1"/>
      <p:bldP spid="52" grpId="0" animBg="1"/>
      <p:bldP spid="55" grpId="0" animBg="1"/>
      <p:bldP spid="56" grpId="0" animBg="1"/>
      <p:bldP spid="57" grpId="0" animBg="1"/>
      <p:bldP spid="58" grpId="0" animBg="1"/>
      <p:bldP spid="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dirty="0"/>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dirty="0"/>
          </a:p>
        </p:txBody>
      </p:sp>
      <p:sp>
        <p:nvSpPr>
          <p:cNvPr id="9" name="Rectángulo 8"/>
          <p:cNvSpPr/>
          <p:nvPr/>
        </p:nvSpPr>
        <p:spPr>
          <a:xfrm>
            <a:off x="533400" y="914400"/>
            <a:ext cx="78486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Proceso de </a:t>
            </a:r>
            <a:r>
              <a:rPr lang="es-ES" sz="3600" b="1" cap="none" spc="0" dirty="0" err="1">
                <a:ln w="6600">
                  <a:solidFill>
                    <a:schemeClr val="accent2"/>
                  </a:solidFill>
                  <a:prstDash val="solid"/>
                </a:ln>
                <a:solidFill>
                  <a:srgbClr val="FFFFFF"/>
                </a:solidFill>
                <a:effectLst>
                  <a:outerShdw dist="38100" dir="2700000" algn="tl" rotWithShape="0">
                    <a:schemeClr val="accent2"/>
                  </a:outerShdw>
                </a:effectLst>
              </a:rPr>
              <a:t>Rollover</a:t>
            </a:r>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 de las claves</a:t>
            </a:r>
          </a:p>
        </p:txBody>
      </p:sp>
      <p:sp>
        <p:nvSpPr>
          <p:cNvPr id="6" name="CuadroTexto 5">
            <a:extLst>
              <a:ext uri="{FF2B5EF4-FFF2-40B4-BE49-F238E27FC236}">
                <a16:creationId xmlns:a16="http://schemas.microsoft.com/office/drawing/2014/main" id="{955EF84F-A99E-4525-8039-4D8FCD881971}"/>
              </a:ext>
            </a:extLst>
          </p:cNvPr>
          <p:cNvSpPr txBox="1"/>
          <p:nvPr/>
        </p:nvSpPr>
        <p:spPr>
          <a:xfrm>
            <a:off x="838200" y="1752600"/>
            <a:ext cx="8020810" cy="4801314"/>
          </a:xfrm>
          <a:prstGeom prst="rect">
            <a:avLst/>
          </a:prstGeom>
          <a:noFill/>
        </p:spPr>
        <p:txBody>
          <a:bodyPr wrap="square" rtlCol="0">
            <a:spAutoFit/>
          </a:bodyPr>
          <a:lstStyle/>
          <a:p>
            <a:r>
              <a:rPr lang="es-ES" dirty="0"/>
              <a:t>Se suele seguir el siguiente proceso: </a:t>
            </a:r>
          </a:p>
          <a:p>
            <a:pPr marL="742950" lvl="1" indent="-285750">
              <a:buFont typeface="Arial" panose="020B0604020202020204" pitchFamily="34" charset="0"/>
              <a:buChar char="•"/>
            </a:pPr>
            <a:r>
              <a:rPr lang="es-ES" b="1" dirty="0"/>
              <a:t>Fase inicial</a:t>
            </a:r>
            <a:r>
              <a:rPr lang="es-ES" dirty="0"/>
              <a:t>. El funcionamiento es el correcto y esperado, disponemos de una clave KSK y otra ZSK. </a:t>
            </a:r>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r>
              <a:rPr lang="es-ES" b="1" dirty="0"/>
              <a:t>Nueva clave</a:t>
            </a:r>
            <a:r>
              <a:rPr lang="es-ES" dirty="0"/>
              <a:t>. Se introduce una nueva clave dentro del conjunto de claves que dispone el servidor. Todavía no se utiliza. </a:t>
            </a:r>
          </a:p>
          <a:p>
            <a:pPr marL="1200150" lvl="2" indent="-285750">
              <a:buFont typeface="Arial" panose="020B0604020202020204" pitchFamily="34" charset="0"/>
              <a:buChar char="•"/>
            </a:pPr>
            <a:r>
              <a:rPr lang="es-ES" dirty="0"/>
              <a:t>Despliegue de claves</a:t>
            </a:r>
          </a:p>
          <a:p>
            <a:pPr marL="1200150" lvl="2" indent="-285750">
              <a:buFont typeface="Arial" panose="020B0604020202020204" pitchFamily="34" charset="0"/>
              <a:buChar char="•"/>
            </a:pPr>
            <a:endParaRPr lang="es-ES" dirty="0"/>
          </a:p>
          <a:p>
            <a:pPr marL="1200150" lvl="2" indent="-285750">
              <a:buFont typeface="Arial" panose="020B0604020202020204" pitchFamily="34" charset="0"/>
              <a:buChar char="•"/>
            </a:pPr>
            <a:r>
              <a:rPr lang="es-ES" dirty="0"/>
              <a:t>Espera al TTL de las memorias caché</a:t>
            </a:r>
          </a:p>
          <a:p>
            <a:pPr marL="1200150" lvl="2" indent="-285750">
              <a:buFont typeface="Arial" panose="020B0604020202020204" pitchFamily="34" charset="0"/>
              <a:buChar char="•"/>
            </a:pPr>
            <a:endParaRPr lang="es-ES" dirty="0"/>
          </a:p>
          <a:p>
            <a:pPr marL="742950" lvl="1" indent="-285750">
              <a:buFont typeface="Arial" panose="020B0604020202020204" pitchFamily="34" charset="0"/>
              <a:buChar char="•"/>
            </a:pPr>
            <a:r>
              <a:rPr lang="es-ES" b="1" dirty="0"/>
              <a:t>Nuevas firmas. </a:t>
            </a:r>
            <a:r>
              <a:rPr lang="es-ES" dirty="0"/>
              <a:t>Se comienza a utilizar las nuevas firmas generadas. </a:t>
            </a:r>
          </a:p>
          <a:p>
            <a:pPr marL="742950" lvl="1" indent="-285750">
              <a:buFont typeface="Arial" panose="020B0604020202020204" pitchFamily="34" charset="0"/>
              <a:buChar char="•"/>
            </a:pPr>
            <a:endParaRPr lang="es-ES" b="1" dirty="0"/>
          </a:p>
          <a:p>
            <a:pPr marL="742950" lvl="1" indent="-285750">
              <a:buFont typeface="Arial" panose="020B0604020202020204" pitchFamily="34" charset="0"/>
              <a:buChar char="•"/>
            </a:pPr>
            <a:r>
              <a:rPr lang="es-ES" b="1" dirty="0"/>
              <a:t>Fase de borrado. </a:t>
            </a:r>
            <a:r>
              <a:rPr lang="es-ES" dirty="0"/>
              <a:t>Se borran las claves antiguas para que no se vuelva a firmar información con ellas. </a:t>
            </a:r>
          </a:p>
          <a:p>
            <a:pPr marL="1200150" lvl="2" indent="-285750">
              <a:buFont typeface="Arial" panose="020B0604020202020204" pitchFamily="34" charset="0"/>
              <a:buChar char="•"/>
            </a:pPr>
            <a:r>
              <a:rPr lang="es-ES" b="1" dirty="0"/>
              <a:t>KSK: </a:t>
            </a:r>
            <a:r>
              <a:rPr lang="es-ES" dirty="0"/>
              <a:t>frecuencia &gt;1 año</a:t>
            </a:r>
          </a:p>
          <a:p>
            <a:pPr marL="1200150" lvl="2" indent="-285750">
              <a:buFont typeface="Arial" panose="020B0604020202020204" pitchFamily="34" charset="0"/>
              <a:buChar char="•"/>
            </a:pPr>
            <a:endParaRPr lang="es-ES" b="1" dirty="0"/>
          </a:p>
          <a:p>
            <a:pPr marL="1200150" lvl="2" indent="-285750">
              <a:buFont typeface="Arial" panose="020B0604020202020204" pitchFamily="34" charset="0"/>
              <a:buChar char="•"/>
            </a:pPr>
            <a:r>
              <a:rPr lang="es-ES" b="1" dirty="0"/>
              <a:t>ZSK: </a:t>
            </a:r>
            <a:r>
              <a:rPr lang="es-ES" dirty="0"/>
              <a:t>3 meses</a:t>
            </a:r>
            <a:endParaRPr lang="es-ES" b="1" dirty="0"/>
          </a:p>
        </p:txBody>
      </p:sp>
    </p:spTree>
    <p:extLst>
      <p:ext uri="{BB962C8B-B14F-4D97-AF65-F5344CB8AC3E}">
        <p14:creationId xmlns:p14="http://schemas.microsoft.com/office/powerpoint/2010/main" val="474257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dirty="0"/>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dirty="0"/>
          </a:p>
        </p:txBody>
      </p:sp>
      <p:sp>
        <p:nvSpPr>
          <p:cNvPr id="9" name="Rectángulo 8"/>
          <p:cNvSpPr/>
          <p:nvPr/>
        </p:nvSpPr>
        <p:spPr>
          <a:xfrm>
            <a:off x="533400" y="914400"/>
            <a:ext cx="78486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Negación explícita de la existencia</a:t>
            </a:r>
          </a:p>
        </p:txBody>
      </p:sp>
      <p:sp>
        <p:nvSpPr>
          <p:cNvPr id="6" name="CuadroTexto 5">
            <a:extLst>
              <a:ext uri="{FF2B5EF4-FFF2-40B4-BE49-F238E27FC236}">
                <a16:creationId xmlns:a16="http://schemas.microsoft.com/office/drawing/2014/main" id="{955EF84F-A99E-4525-8039-4D8FCD881971}"/>
              </a:ext>
            </a:extLst>
          </p:cNvPr>
          <p:cNvSpPr txBox="1"/>
          <p:nvPr/>
        </p:nvSpPr>
        <p:spPr>
          <a:xfrm>
            <a:off x="990600" y="1752600"/>
            <a:ext cx="7868410" cy="3970318"/>
          </a:xfrm>
          <a:prstGeom prst="rect">
            <a:avLst/>
          </a:prstGeom>
          <a:noFill/>
        </p:spPr>
        <p:txBody>
          <a:bodyPr wrap="square" rtlCol="0">
            <a:spAutoFit/>
          </a:bodyPr>
          <a:lstStyle/>
          <a:p>
            <a:pPr marL="285750" indent="-285750">
              <a:buFont typeface="Arial" panose="020B0604020202020204" pitchFamily="34" charset="0"/>
              <a:buChar char="•"/>
            </a:pPr>
            <a:r>
              <a:rPr lang="es-ES" dirty="0"/>
              <a:t>DNSSEC no sabe responder: </a:t>
            </a:r>
            <a:r>
              <a:rPr lang="es-ES" i="1" dirty="0"/>
              <a:t>la petición DNS solicitada no existe.</a:t>
            </a:r>
          </a:p>
          <a:p>
            <a:pPr marL="285750" indent="-285750">
              <a:buFont typeface="Arial" panose="020B0604020202020204" pitchFamily="34" charset="0"/>
              <a:buChar char="•"/>
            </a:pPr>
            <a:endParaRPr lang="es-ES" i="1" dirty="0"/>
          </a:p>
          <a:p>
            <a:pPr marL="285750" indent="-285750">
              <a:buFont typeface="Arial" panose="020B0604020202020204" pitchFamily="34" charset="0"/>
              <a:buChar char="•"/>
            </a:pPr>
            <a:r>
              <a:rPr lang="es-ES" dirty="0"/>
              <a:t>Hay que validar este tipo de situaciones mediante la infraestructura de claves que tiene.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Registros NSEC </a:t>
            </a:r>
            <a:r>
              <a:rPr lang="es-ES" dirty="0">
                <a:sym typeface="Wingdings" panose="05000000000000000000" pitchFamily="2" charset="2"/>
              </a:rPr>
              <a:t> Registro siguiente</a:t>
            </a: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 Solución: NSEC3 </a:t>
            </a:r>
            <a:r>
              <a:rPr lang="es-ES" dirty="0">
                <a:sym typeface="Wingdings" panose="05000000000000000000" pitchFamily="2" charset="2"/>
              </a:rPr>
              <a:t> hash de los recursos incluidos en dicho registro</a:t>
            </a:r>
          </a:p>
          <a:p>
            <a:pPr marL="285750" indent="-285750">
              <a:buFont typeface="Arial" panose="020B0604020202020204" pitchFamily="34" charset="0"/>
              <a:buChar char="•"/>
            </a:pPr>
            <a:endParaRPr lang="es-ES" dirty="0">
              <a:sym typeface="Wingdings" panose="05000000000000000000" pitchFamily="2" charset="2"/>
            </a:endParaRPr>
          </a:p>
          <a:p>
            <a:pPr marL="285750" indent="-285750">
              <a:buFont typeface="Arial" panose="020B0604020202020204" pitchFamily="34" charset="0"/>
              <a:buChar char="•"/>
            </a:pPr>
            <a:r>
              <a:rPr lang="es-ES" dirty="0">
                <a:sym typeface="Wingdings" panose="05000000000000000000" pitchFamily="2" charset="2"/>
              </a:rPr>
              <a:t>Ninguno de los dos campos es seguro.</a:t>
            </a:r>
            <a:r>
              <a:rPr lang="es-ES" dirty="0"/>
              <a:t>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DNS, en general, no incluye información privada y confidencial. </a:t>
            </a:r>
          </a:p>
          <a:p>
            <a:endParaRPr lang="es-ES" b="1" i="1" dirty="0"/>
          </a:p>
          <a:p>
            <a:endParaRPr lang="es-ES" b="1" dirty="0"/>
          </a:p>
        </p:txBody>
      </p:sp>
    </p:spTree>
    <p:extLst>
      <p:ext uri="{BB962C8B-B14F-4D97-AF65-F5344CB8AC3E}">
        <p14:creationId xmlns:p14="http://schemas.microsoft.com/office/powerpoint/2010/main" val="74605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dirty="0"/>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dirty="0"/>
          </a:p>
        </p:txBody>
      </p:sp>
      <p:sp>
        <p:nvSpPr>
          <p:cNvPr id="9" name="Rectángulo 8"/>
          <p:cNvSpPr/>
          <p:nvPr/>
        </p:nvSpPr>
        <p:spPr>
          <a:xfrm>
            <a:off x="533400" y="914400"/>
            <a:ext cx="78486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Problema de la última milla</a:t>
            </a:r>
          </a:p>
        </p:txBody>
      </p:sp>
      <p:sp>
        <p:nvSpPr>
          <p:cNvPr id="6" name="CuadroTexto 5">
            <a:extLst>
              <a:ext uri="{FF2B5EF4-FFF2-40B4-BE49-F238E27FC236}">
                <a16:creationId xmlns:a16="http://schemas.microsoft.com/office/drawing/2014/main" id="{955EF84F-A99E-4525-8039-4D8FCD881971}"/>
              </a:ext>
            </a:extLst>
          </p:cNvPr>
          <p:cNvSpPr txBox="1"/>
          <p:nvPr/>
        </p:nvSpPr>
        <p:spPr>
          <a:xfrm>
            <a:off x="914400" y="1560731"/>
            <a:ext cx="7849360" cy="2585323"/>
          </a:xfrm>
          <a:prstGeom prst="rect">
            <a:avLst/>
          </a:prstGeom>
          <a:noFill/>
        </p:spPr>
        <p:txBody>
          <a:bodyPr wrap="square" rtlCol="0">
            <a:spAutoFit/>
          </a:bodyPr>
          <a:lstStyle/>
          <a:p>
            <a:pPr marL="285750" indent="-285750">
              <a:buFont typeface="Arial" panose="020B0604020202020204" pitchFamily="34" charset="0"/>
              <a:buChar char="•"/>
            </a:pPr>
            <a:r>
              <a:rPr lang="es-ES" dirty="0"/>
              <a:t>Los ISP disponen de </a:t>
            </a:r>
            <a:r>
              <a:rPr lang="es-ES" dirty="0" err="1"/>
              <a:t>proxies</a:t>
            </a:r>
            <a:r>
              <a:rPr lang="es-ES" dirty="0"/>
              <a:t> transparentes para DNS.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Dentro de la red del ISP no hay DNSSEC</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Solución: incluir confidencialidad en el proceso </a:t>
            </a:r>
          </a:p>
          <a:p>
            <a:pPr marL="742950" lvl="1" indent="-285750">
              <a:buFont typeface="Arial" panose="020B0604020202020204" pitchFamily="34" charset="0"/>
              <a:buChar char="•"/>
            </a:pPr>
            <a:r>
              <a:rPr lang="es-ES" dirty="0" err="1"/>
              <a:t>DoH</a:t>
            </a:r>
            <a:r>
              <a:rPr lang="es-ES" dirty="0"/>
              <a:t> (DNS </a:t>
            </a:r>
            <a:r>
              <a:rPr lang="es-ES" dirty="0" err="1"/>
              <a:t>over</a:t>
            </a:r>
            <a:r>
              <a:rPr lang="es-ES" dirty="0"/>
              <a:t> HTTPS)</a:t>
            </a:r>
          </a:p>
          <a:p>
            <a:pPr marL="742950" lvl="1" indent="-285750">
              <a:buFont typeface="Arial" panose="020B0604020202020204" pitchFamily="34" charset="0"/>
              <a:buChar char="•"/>
            </a:pPr>
            <a:r>
              <a:rPr lang="es-ES" dirty="0" err="1"/>
              <a:t>DoT</a:t>
            </a:r>
            <a:r>
              <a:rPr lang="es-ES" dirty="0"/>
              <a:t> (DNS </a:t>
            </a:r>
            <a:r>
              <a:rPr lang="es-ES" dirty="0" err="1"/>
              <a:t>over</a:t>
            </a:r>
            <a:r>
              <a:rPr lang="es-ES" dirty="0"/>
              <a:t> TLS)</a:t>
            </a:r>
          </a:p>
          <a:p>
            <a:endParaRPr lang="es-ES" b="1" i="1" dirty="0"/>
          </a:p>
          <a:p>
            <a:endParaRPr lang="es-ES" b="1" dirty="0"/>
          </a:p>
        </p:txBody>
      </p:sp>
      <p:pic>
        <p:nvPicPr>
          <p:cNvPr id="12" name="Imagen 11" descr="Fichier:ClamAVLogo med.png — Wikipé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1167815"/>
            <a:ext cx="977701" cy="977701"/>
          </a:xfrm>
          <a:prstGeom prst="rect">
            <a:avLst/>
          </a:prstGeom>
        </p:spPr>
      </p:pic>
      <p:pic>
        <p:nvPicPr>
          <p:cNvPr id="13" name="Imagen 12" descr="Fichier:ClamAVLogo med.png — Wikipé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6979" y="1932085"/>
            <a:ext cx="977701" cy="977701"/>
          </a:xfrm>
          <a:prstGeom prst="rect">
            <a:avLst/>
          </a:prstGeom>
        </p:spPr>
      </p:pic>
      <p:pic>
        <p:nvPicPr>
          <p:cNvPr id="14" name="Imagen 13" descr="Fichier:ClamAVLogo med.png — Wikipé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8089" y="1321032"/>
            <a:ext cx="977701" cy="977701"/>
          </a:xfrm>
          <a:prstGeom prst="rect">
            <a:avLst/>
          </a:prstGeom>
        </p:spPr>
      </p:pic>
      <p:pic>
        <p:nvPicPr>
          <p:cNvPr id="15" name="Imagen 14" descr="Fichier:ClamAVLogo med.png — Wikipé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5207" y="2038801"/>
            <a:ext cx="977701" cy="977701"/>
          </a:xfrm>
          <a:prstGeom prst="rect">
            <a:avLst/>
          </a:prstGeom>
        </p:spPr>
      </p:pic>
      <p:pic>
        <p:nvPicPr>
          <p:cNvPr id="17" name="Imagen 16" descr="Fichier:ClamAVLogo med.png — Wikipé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6356" y="2644753"/>
            <a:ext cx="977701" cy="977701"/>
          </a:xfrm>
          <a:prstGeom prst="rect">
            <a:avLst/>
          </a:prstGeom>
        </p:spPr>
      </p:pic>
      <p:sp>
        <p:nvSpPr>
          <p:cNvPr id="3" name="Rectángulo 2"/>
          <p:cNvSpPr/>
          <p:nvPr/>
        </p:nvSpPr>
        <p:spPr>
          <a:xfrm>
            <a:off x="587409" y="4146054"/>
            <a:ext cx="7970836" cy="830997"/>
          </a:xfrm>
          <a:prstGeom prst="rect">
            <a:avLst/>
          </a:prstGeom>
          <a:noFill/>
        </p:spPr>
        <p:txBody>
          <a:bodyPr wrap="none" lIns="91440" tIns="45720" rIns="91440" bIns="45720">
            <a:spAutoFit/>
          </a:bodyPr>
          <a:lstStyle/>
          <a:p>
            <a:pPr algn="ctr"/>
            <a:r>
              <a:rPr lang="es-ES" sz="4800" b="1" dirty="0" err="1">
                <a:ln w="22225">
                  <a:solidFill>
                    <a:schemeClr val="accent2"/>
                  </a:solidFill>
                  <a:prstDash val="solid"/>
                </a:ln>
                <a:solidFill>
                  <a:schemeClr val="accent2">
                    <a:lumMod val="40000"/>
                    <a:lumOff val="60000"/>
                  </a:schemeClr>
                </a:solidFill>
              </a:rPr>
              <a:t>Autencidad</a:t>
            </a:r>
            <a:r>
              <a:rPr lang="es-ES" sz="4800" b="1" dirty="0">
                <a:ln w="22225">
                  <a:solidFill>
                    <a:schemeClr val="accent2"/>
                  </a:solidFill>
                  <a:prstDash val="solid"/>
                </a:ln>
                <a:solidFill>
                  <a:schemeClr val="accent2">
                    <a:lumMod val="40000"/>
                    <a:lumOff val="60000"/>
                  </a:schemeClr>
                </a:solidFill>
              </a:rPr>
              <a:t> + Confidencialidad</a:t>
            </a:r>
          </a:p>
        </p:txBody>
      </p:sp>
    </p:spTree>
    <p:extLst>
      <p:ext uri="{BB962C8B-B14F-4D97-AF65-F5344CB8AC3E}">
        <p14:creationId xmlns:p14="http://schemas.microsoft.com/office/powerpoint/2010/main" val="3469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4.44444E-6 3.33333E-6 L -0.28681 0.30277 " pathEditMode="relative" rAng="0" ptsTypes="AA">
                                      <p:cBhvr>
                                        <p:cTn id="9" dur="2000" fill="hold"/>
                                        <p:tgtEl>
                                          <p:spTgt spid="12"/>
                                        </p:tgtEl>
                                        <p:attrNameLst>
                                          <p:attrName>ppt_x</p:attrName>
                                          <p:attrName>ppt_y</p:attrName>
                                        </p:attrNameLst>
                                      </p:cBhvr>
                                      <p:rCtr x="-14340" y="15139"/>
                                    </p:animMotion>
                                  </p:childTnLst>
                                </p:cTn>
                              </p:par>
                              <p:par>
                                <p:cTn id="10" presetID="10" presetClass="exit" presetSubtype="0" fill="hold" nodeType="withEffect">
                                  <p:stCondLst>
                                    <p:cond delay="150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1.11111E-6 7.40741E-7 L -0.2868 0.30278 " pathEditMode="relative" rAng="0" ptsTypes="AA">
                                      <p:cBhvr>
                                        <p:cTn id="16" dur="2000" fill="hold"/>
                                        <p:tgtEl>
                                          <p:spTgt spid="13"/>
                                        </p:tgtEl>
                                        <p:attrNameLst>
                                          <p:attrName>ppt_x</p:attrName>
                                          <p:attrName>ppt_y</p:attrName>
                                        </p:attrNameLst>
                                      </p:cBhvr>
                                      <p:rCtr x="-14340" y="15139"/>
                                    </p:animMotion>
                                  </p:childTnLst>
                                </p:cTn>
                              </p:par>
                              <p:par>
                                <p:cTn id="17" presetID="10" presetClass="exit" presetSubtype="0" fill="hold" nodeType="withEffect">
                                  <p:stCondLst>
                                    <p:cond delay="150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42" presetClass="path" presetSubtype="0" accel="50000" decel="50000" fill="hold" nodeType="withEffect">
                                  <p:stCondLst>
                                    <p:cond delay="0"/>
                                  </p:stCondLst>
                                  <p:childTnLst>
                                    <p:animMotion origin="layout" path="M 4.16667E-6 1.11111E-6 L -0.28681 0.30278 " pathEditMode="relative" rAng="0" ptsTypes="AA">
                                      <p:cBhvr>
                                        <p:cTn id="23" dur="2000" fill="hold"/>
                                        <p:tgtEl>
                                          <p:spTgt spid="14"/>
                                        </p:tgtEl>
                                        <p:attrNameLst>
                                          <p:attrName>ppt_x</p:attrName>
                                          <p:attrName>ppt_y</p:attrName>
                                        </p:attrNameLst>
                                      </p:cBhvr>
                                      <p:rCtr x="-14340" y="15139"/>
                                    </p:animMotion>
                                  </p:childTnLst>
                                </p:cTn>
                              </p:par>
                              <p:par>
                                <p:cTn id="24" presetID="10" presetClass="exit" presetSubtype="0" fill="hold" nodeType="withEffect">
                                  <p:stCondLst>
                                    <p:cond delay="150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3.88889E-6 1.48148E-6 L -0.28681 0.30278 " pathEditMode="relative" rAng="0" ptsTypes="AA">
                                      <p:cBhvr>
                                        <p:cTn id="30" dur="2000" fill="hold"/>
                                        <p:tgtEl>
                                          <p:spTgt spid="15"/>
                                        </p:tgtEl>
                                        <p:attrNameLst>
                                          <p:attrName>ppt_x</p:attrName>
                                          <p:attrName>ppt_y</p:attrName>
                                        </p:attrNameLst>
                                      </p:cBhvr>
                                      <p:rCtr x="-14340" y="15139"/>
                                    </p:animMotion>
                                  </p:childTnLst>
                                </p:cTn>
                              </p:par>
                              <p:par>
                                <p:cTn id="31" presetID="10" presetClass="exit" presetSubtype="0" fill="hold" nodeType="withEffect">
                                  <p:stCondLst>
                                    <p:cond delay="150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par>
                                <p:cTn id="36" presetID="42" presetClass="path" presetSubtype="0" accel="50000" decel="50000" fill="hold" nodeType="withEffect">
                                  <p:stCondLst>
                                    <p:cond delay="0"/>
                                  </p:stCondLst>
                                  <p:childTnLst>
                                    <p:animMotion origin="layout" path="M -3.88889E-6 -4.44444E-6 L -0.2868 0.30278 " pathEditMode="relative" rAng="0" ptsTypes="AA">
                                      <p:cBhvr>
                                        <p:cTn id="37" dur="2000" fill="hold"/>
                                        <p:tgtEl>
                                          <p:spTgt spid="17"/>
                                        </p:tgtEl>
                                        <p:attrNameLst>
                                          <p:attrName>ppt_x</p:attrName>
                                          <p:attrName>ppt_y</p:attrName>
                                        </p:attrNameLst>
                                      </p:cBhvr>
                                      <p:rCtr x="-14340" y="15139"/>
                                    </p:animMotion>
                                  </p:childTnLst>
                                </p:cTn>
                              </p:par>
                              <p:par>
                                <p:cTn id="38" presetID="10" presetClass="exit" presetSubtype="0" fill="hold" nodeType="withEffect">
                                  <p:stCondLst>
                                    <p:cond delay="150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fade">
                                      <p:cBhvr>
                                        <p:cTn id="44" dur="500"/>
                                        <p:tgtEl>
                                          <p:spTgt spid="6">
                                            <p:txEl>
                                              <p:pRg st="4" end="4"/>
                                            </p:txEl>
                                          </p:spTgt>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Effect transition="in" filter="fade">
                                      <p:cBhvr>
                                        <p:cTn id="48" dur="500"/>
                                        <p:tgtEl>
                                          <p:spTgt spid="6">
                                            <p:txEl>
                                              <p:pRg st="5" end="5"/>
                                            </p:txEl>
                                          </p:spTgt>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fade">
                                      <p:cBhvr>
                                        <p:cTn id="52" dur="500"/>
                                        <p:tgtEl>
                                          <p:spTgt spid="6">
                                            <p:txEl>
                                              <p:pRg st="6" end="6"/>
                                            </p:txEl>
                                          </p:spTgt>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animEffect transition="in" filter="fade">
                                      <p:cBhvr>
                                        <p:cTn id="5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dirty="0"/>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dirty="0"/>
          </a:p>
        </p:txBody>
      </p:sp>
      <p:sp>
        <p:nvSpPr>
          <p:cNvPr id="9" name="Rectángulo 8"/>
          <p:cNvSpPr/>
          <p:nvPr/>
        </p:nvSpPr>
        <p:spPr>
          <a:xfrm>
            <a:off x="533400" y="914400"/>
            <a:ext cx="78486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Guardianes de Internet</a:t>
            </a:r>
          </a:p>
        </p:txBody>
      </p:sp>
      <p:sp>
        <p:nvSpPr>
          <p:cNvPr id="6" name="CuadroTexto 5">
            <a:extLst>
              <a:ext uri="{FF2B5EF4-FFF2-40B4-BE49-F238E27FC236}">
                <a16:creationId xmlns:a16="http://schemas.microsoft.com/office/drawing/2014/main" id="{955EF84F-A99E-4525-8039-4D8FCD881971}"/>
              </a:ext>
            </a:extLst>
          </p:cNvPr>
          <p:cNvSpPr txBox="1"/>
          <p:nvPr/>
        </p:nvSpPr>
        <p:spPr>
          <a:xfrm>
            <a:off x="838200" y="1560731"/>
            <a:ext cx="7925560" cy="5355312"/>
          </a:xfrm>
          <a:prstGeom prst="rect">
            <a:avLst/>
          </a:prstGeom>
          <a:noFill/>
        </p:spPr>
        <p:txBody>
          <a:bodyPr wrap="square" rtlCol="0">
            <a:spAutoFit/>
          </a:bodyPr>
          <a:lstStyle/>
          <a:p>
            <a:pPr marL="285750" indent="-285750">
              <a:buFont typeface="Arial" panose="020B0604020202020204" pitchFamily="34" charset="0"/>
              <a:buChar char="•"/>
            </a:pPr>
            <a:r>
              <a:rPr lang="es-ES" dirty="0"/>
              <a:t>ICAAN (Internet </a:t>
            </a:r>
            <a:r>
              <a:rPr lang="es-ES" dirty="0" err="1"/>
              <a:t>Corporation</a:t>
            </a:r>
            <a:r>
              <a:rPr lang="es-ES" dirty="0"/>
              <a:t> </a:t>
            </a:r>
            <a:r>
              <a:rPr lang="es-ES" dirty="0" err="1"/>
              <a:t>for</a:t>
            </a:r>
            <a:r>
              <a:rPr lang="es-ES" dirty="0"/>
              <a:t> </a:t>
            </a:r>
            <a:r>
              <a:rPr lang="es-ES" dirty="0" err="1"/>
              <a:t>Asigned</a:t>
            </a:r>
            <a:r>
              <a:rPr lang="es-ES" dirty="0"/>
              <a:t> </a:t>
            </a:r>
            <a:r>
              <a:rPr lang="es-ES" dirty="0" err="1"/>
              <a:t>Names</a:t>
            </a:r>
            <a:r>
              <a:rPr lang="es-ES" dirty="0"/>
              <a:t> and </a:t>
            </a:r>
            <a:r>
              <a:rPr lang="es-ES" dirty="0" err="1"/>
              <a:t>Numbers</a:t>
            </a:r>
            <a:r>
              <a:rPr lang="es-ES" dirty="0"/>
              <a:t>).</a:t>
            </a:r>
          </a:p>
          <a:p>
            <a:pPr marL="742950" lvl="1" indent="-285750">
              <a:buFont typeface="Arial" panose="020B0604020202020204" pitchFamily="34" charset="0"/>
              <a:buChar char="•"/>
            </a:pPr>
            <a:r>
              <a:rPr lang="es-ES" dirty="0"/>
              <a:t>Fundada en 1998 </a:t>
            </a:r>
          </a:p>
          <a:p>
            <a:pPr marL="742950" lvl="1" indent="-285750">
              <a:buFont typeface="Arial" panose="020B0604020202020204" pitchFamily="34" charset="0"/>
              <a:buChar char="•"/>
            </a:pPr>
            <a:r>
              <a:rPr lang="es-ES" dirty="0"/>
              <a:t>Internet seguro</a:t>
            </a:r>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Creación del sistema en 2010.</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14 guardianes. Dos tipos:</a:t>
            </a:r>
          </a:p>
          <a:p>
            <a:pPr marL="742950" lvl="1" indent="-285750">
              <a:buFont typeface="Arial" panose="020B0604020202020204" pitchFamily="34" charset="0"/>
              <a:buChar char="•"/>
            </a:pPr>
            <a:r>
              <a:rPr lang="es-ES" dirty="0" err="1"/>
              <a:t>Crypto</a:t>
            </a:r>
            <a:r>
              <a:rPr lang="es-ES" dirty="0"/>
              <a:t> </a:t>
            </a:r>
            <a:r>
              <a:rPr lang="es-ES" dirty="0" err="1"/>
              <a:t>Officer</a:t>
            </a:r>
            <a:endParaRPr lang="es-ES" dirty="0"/>
          </a:p>
          <a:p>
            <a:pPr marL="742950" lvl="1" indent="-285750">
              <a:buFont typeface="Arial" panose="020B0604020202020204" pitchFamily="34" charset="0"/>
              <a:buChar char="•"/>
            </a:pPr>
            <a:r>
              <a:rPr lang="es-ES" dirty="0" err="1"/>
              <a:t>Recovery</a:t>
            </a:r>
            <a:r>
              <a:rPr lang="es-ES" dirty="0"/>
              <a:t> Key Share </a:t>
            </a:r>
            <a:r>
              <a:rPr lang="es-ES" dirty="0" err="1"/>
              <a:t>Holder</a:t>
            </a: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Ceremonia dos veces al año en </a:t>
            </a:r>
          </a:p>
          <a:p>
            <a:r>
              <a:rPr lang="es-ES" dirty="0"/>
              <a:t>cada sede.</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Dos sedes:</a:t>
            </a:r>
          </a:p>
          <a:p>
            <a:pPr marL="742950" lvl="1" indent="-285750">
              <a:buFont typeface="Arial" panose="020B0604020202020204" pitchFamily="34" charset="0"/>
              <a:buChar char="•"/>
            </a:pPr>
            <a:r>
              <a:rPr lang="es-ES" dirty="0"/>
              <a:t>7 guardianes en Los Ángeles.</a:t>
            </a:r>
          </a:p>
          <a:p>
            <a:pPr marL="742950" lvl="1" indent="-285750">
              <a:buFont typeface="Arial" panose="020B0604020202020204" pitchFamily="34" charset="0"/>
              <a:buChar char="•"/>
            </a:pPr>
            <a:r>
              <a:rPr lang="es-ES" dirty="0"/>
              <a:t>7 en Virginia. </a:t>
            </a:r>
          </a:p>
          <a:p>
            <a:pPr marL="742950" lvl="1" indent="-285750">
              <a:buFont typeface="Arial" panose="020B0604020202020204" pitchFamily="34" charset="0"/>
              <a:buChar char="•"/>
            </a:pPr>
            <a:r>
              <a:rPr lang="es-ES" dirty="0"/>
              <a:t>3 como mínimo deben de asistir.</a:t>
            </a:r>
          </a:p>
          <a:p>
            <a:endParaRPr lang="es-ES" b="1" i="1" dirty="0"/>
          </a:p>
          <a:p>
            <a:endParaRPr lang="es-ES" b="1" dirty="0"/>
          </a:p>
        </p:txBody>
      </p:sp>
      <p:pic>
        <p:nvPicPr>
          <p:cNvPr id="2" name="Imagen 1"/>
          <p:cNvPicPr>
            <a:picLocks noChangeAspect="1"/>
          </p:cNvPicPr>
          <p:nvPr/>
        </p:nvPicPr>
        <p:blipFill>
          <a:blip r:embed="rId4"/>
          <a:stretch>
            <a:fillRect/>
          </a:stretch>
        </p:blipFill>
        <p:spPr>
          <a:xfrm>
            <a:off x="4306060" y="2362200"/>
            <a:ext cx="4552950" cy="2724150"/>
          </a:xfrm>
          <a:prstGeom prst="rect">
            <a:avLst/>
          </a:prstGeom>
        </p:spPr>
      </p:pic>
    </p:spTree>
    <p:extLst>
      <p:ext uri="{BB962C8B-B14F-4D97-AF65-F5344CB8AC3E}">
        <p14:creationId xmlns:p14="http://schemas.microsoft.com/office/powerpoint/2010/main" val="130436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3"/>
          <a:stretch>
            <a:fillRect/>
          </a:stretch>
        </p:blipFill>
        <p:spPr>
          <a:xfrm>
            <a:off x="5773669" y="4343400"/>
            <a:ext cx="3240405" cy="2217420"/>
          </a:xfrm>
          <a:prstGeom prst="rect">
            <a:avLst/>
          </a:prstGeom>
        </p:spPr>
      </p:pic>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dirty="0"/>
          </a:p>
        </p:txBody>
      </p:sp>
      <p:sp>
        <p:nvSpPr>
          <p:cNvPr id="8" name="object 8"/>
          <p:cNvSpPr/>
          <p:nvPr/>
        </p:nvSpPr>
        <p:spPr>
          <a:xfrm>
            <a:off x="7952231" y="182879"/>
            <a:ext cx="906779" cy="348996"/>
          </a:xfrm>
          <a:prstGeom prst="rect">
            <a:avLst/>
          </a:prstGeom>
          <a:blipFill>
            <a:blip r:embed="rId4" cstate="print"/>
            <a:stretch>
              <a:fillRect/>
            </a:stretch>
          </a:blipFill>
        </p:spPr>
        <p:txBody>
          <a:bodyPr wrap="square" lIns="0" tIns="0" rIns="0" bIns="0" rtlCol="0"/>
          <a:lstStyle/>
          <a:p>
            <a:endParaRPr dirty="0"/>
          </a:p>
        </p:txBody>
      </p:sp>
      <p:sp>
        <p:nvSpPr>
          <p:cNvPr id="9" name="Rectángulo 8"/>
          <p:cNvSpPr/>
          <p:nvPr/>
        </p:nvSpPr>
        <p:spPr>
          <a:xfrm>
            <a:off x="533400" y="914400"/>
            <a:ext cx="78486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Guardianes de Internet</a:t>
            </a:r>
          </a:p>
        </p:txBody>
      </p:sp>
      <p:sp>
        <p:nvSpPr>
          <p:cNvPr id="6" name="CuadroTexto 5">
            <a:extLst>
              <a:ext uri="{FF2B5EF4-FFF2-40B4-BE49-F238E27FC236}">
                <a16:creationId xmlns:a16="http://schemas.microsoft.com/office/drawing/2014/main" id="{955EF84F-A99E-4525-8039-4D8FCD881971}"/>
              </a:ext>
            </a:extLst>
          </p:cNvPr>
          <p:cNvSpPr txBox="1"/>
          <p:nvPr/>
        </p:nvSpPr>
        <p:spPr>
          <a:xfrm>
            <a:off x="762000" y="1560731"/>
            <a:ext cx="8001760" cy="4801314"/>
          </a:xfrm>
          <a:prstGeom prst="rect">
            <a:avLst/>
          </a:prstGeom>
          <a:noFill/>
        </p:spPr>
        <p:txBody>
          <a:bodyPr wrap="square" rtlCol="0">
            <a:spAutoFit/>
          </a:bodyPr>
          <a:lstStyle/>
          <a:p>
            <a:pPr marL="285750" indent="-285750">
              <a:buFont typeface="Arial" panose="020B0604020202020204" pitchFamily="34" charset="0"/>
              <a:buChar char="•"/>
            </a:pPr>
            <a:r>
              <a:rPr lang="es-ES" dirty="0"/>
              <a:t>Niveles de seguridad:</a:t>
            </a:r>
          </a:p>
          <a:p>
            <a:pPr marL="742950" lvl="1" indent="-285750">
              <a:buFont typeface="Arial" panose="020B0604020202020204" pitchFamily="34" charset="0"/>
              <a:buChar char="•"/>
            </a:pPr>
            <a:r>
              <a:rPr lang="es-ES" b="1" i="1" dirty="0" err="1"/>
              <a:t>Tiers</a:t>
            </a:r>
            <a:r>
              <a:rPr lang="es-ES" b="1" i="1" dirty="0"/>
              <a:t> 1-2. </a:t>
            </a:r>
            <a:r>
              <a:rPr lang="es-ES" dirty="0"/>
              <a:t>Acceso físico registrado.</a:t>
            </a:r>
          </a:p>
          <a:p>
            <a:pPr marL="742950" lvl="1" indent="-285750">
              <a:buFont typeface="Arial" panose="020B0604020202020204" pitchFamily="34" charset="0"/>
              <a:buChar char="•"/>
            </a:pPr>
            <a:r>
              <a:rPr lang="es-ES" b="1" i="1" dirty="0" err="1"/>
              <a:t>Tiers</a:t>
            </a:r>
            <a:r>
              <a:rPr lang="es-ES" b="1" i="1" dirty="0"/>
              <a:t> 3-5. </a:t>
            </a:r>
            <a:r>
              <a:rPr lang="es-ES" dirty="0"/>
              <a:t>Acceso físico a la siguiente instalación es registrado y grabado en vídeo. Doble factor de autenticación.</a:t>
            </a:r>
          </a:p>
          <a:p>
            <a:pPr marL="742950" lvl="1" indent="-285750">
              <a:buFont typeface="Arial" panose="020B0604020202020204" pitchFamily="34" charset="0"/>
              <a:buChar char="•"/>
            </a:pPr>
            <a:r>
              <a:rPr lang="es-ES" b="1" i="1" dirty="0" err="1"/>
              <a:t>Tiers</a:t>
            </a:r>
            <a:r>
              <a:rPr lang="es-ES" b="1" i="1" dirty="0"/>
              <a:t> 6-7. </a:t>
            </a:r>
            <a:r>
              <a:rPr lang="es-ES" dirty="0"/>
              <a:t>Acceso al HSM y al lugar de las </a:t>
            </a:r>
            <a:r>
              <a:rPr lang="es-ES" dirty="0" err="1"/>
              <a:t>smartcards</a:t>
            </a:r>
            <a:r>
              <a:rPr lang="es-ES" dirty="0"/>
              <a:t>.</a:t>
            </a:r>
          </a:p>
          <a:p>
            <a:pPr marL="742950" lvl="1" indent="-285750">
              <a:buFont typeface="Arial" panose="020B0604020202020204" pitchFamily="34" charset="0"/>
              <a:buChar char="•"/>
            </a:pPr>
            <a:endParaRPr lang="es-ES" b="1" i="1" dirty="0"/>
          </a:p>
          <a:p>
            <a:pPr marL="285750" indent="-285750">
              <a:buFont typeface="Arial" panose="020B0604020202020204" pitchFamily="34" charset="0"/>
              <a:buChar char="•"/>
            </a:pPr>
            <a:r>
              <a:rPr lang="es-ES" dirty="0"/>
              <a:t>Si falla algo o alguien se salta el </a:t>
            </a:r>
            <a:r>
              <a:rPr lang="es-ES" dirty="0" err="1"/>
              <a:t>guión</a:t>
            </a:r>
            <a:r>
              <a:rPr lang="es-ES" dirty="0"/>
              <a:t> establecido, todo se paraliza. En casos extremos se pueden autodestruir las </a:t>
            </a:r>
            <a:r>
              <a:rPr lang="es-ES" dirty="0" err="1"/>
              <a:t>smartcards</a:t>
            </a:r>
            <a:r>
              <a:rPr lang="es-ES" dirty="0"/>
              <a:t> utilizadas.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Durante esta ceremonia se generan las claves ZSK y las KSK.</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Metodología muy estricta.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HSM disponen de protección frente manipulación </a:t>
            </a:r>
          </a:p>
          <a:p>
            <a:r>
              <a:rPr lang="es-ES" dirty="0"/>
              <a:t>e intrusión. </a:t>
            </a:r>
          </a:p>
          <a:p>
            <a:pPr marL="285750" indent="-285750">
              <a:buFont typeface="Arial" panose="020B0604020202020204" pitchFamily="34" charset="0"/>
              <a:buChar char="•"/>
            </a:pPr>
            <a:endParaRPr lang="es-ES" dirty="0"/>
          </a:p>
          <a:p>
            <a:endParaRPr lang="es-ES" b="1" dirty="0"/>
          </a:p>
        </p:txBody>
      </p:sp>
    </p:spTree>
    <p:extLst>
      <p:ext uri="{BB962C8B-B14F-4D97-AF65-F5344CB8AC3E}">
        <p14:creationId xmlns:p14="http://schemas.microsoft.com/office/powerpoint/2010/main" val="1159957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dirty="0"/>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dirty="0"/>
          </a:p>
        </p:txBody>
      </p:sp>
      <p:sp>
        <p:nvSpPr>
          <p:cNvPr id="9" name="Rectángulo 8"/>
          <p:cNvSpPr/>
          <p:nvPr/>
        </p:nvSpPr>
        <p:spPr>
          <a:xfrm>
            <a:off x="533400" y="914400"/>
            <a:ext cx="78486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Guardianes de Internet</a:t>
            </a:r>
          </a:p>
        </p:txBody>
      </p:sp>
      <p:sp>
        <p:nvSpPr>
          <p:cNvPr id="6" name="CuadroTexto 5">
            <a:extLst>
              <a:ext uri="{FF2B5EF4-FFF2-40B4-BE49-F238E27FC236}">
                <a16:creationId xmlns:a16="http://schemas.microsoft.com/office/drawing/2014/main" id="{955EF84F-A99E-4525-8039-4D8FCD881971}"/>
              </a:ext>
            </a:extLst>
          </p:cNvPr>
          <p:cNvSpPr txBox="1"/>
          <p:nvPr/>
        </p:nvSpPr>
        <p:spPr>
          <a:xfrm>
            <a:off x="914400" y="1560731"/>
            <a:ext cx="7849360" cy="4801314"/>
          </a:xfrm>
          <a:prstGeom prst="rect">
            <a:avLst/>
          </a:prstGeom>
          <a:noFill/>
        </p:spPr>
        <p:txBody>
          <a:bodyPr wrap="square" rtlCol="0">
            <a:spAutoFit/>
          </a:bodyPr>
          <a:lstStyle/>
          <a:p>
            <a:r>
              <a:rPr lang="es-ES" dirty="0"/>
              <a:t>En resumen:</a:t>
            </a:r>
          </a:p>
          <a:p>
            <a:pPr marL="285750" indent="-285750">
              <a:buFont typeface="Arial" panose="020B0604020202020204" pitchFamily="34" charset="0"/>
              <a:buChar char="•"/>
            </a:pPr>
            <a:r>
              <a:rPr lang="es-ES" dirty="0"/>
              <a:t>Con las Smart </a:t>
            </a:r>
            <a:r>
              <a:rPr lang="es-ES" dirty="0" err="1"/>
              <a:t>Cards</a:t>
            </a:r>
            <a:r>
              <a:rPr lang="es-ES" dirty="0"/>
              <a:t> de los guardianes se puede acceder al HSM.</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El HSM dispone de la clave privada de la clave KSK.</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La frecuencia de generación de las nuevas ZSK se hace de forma trimestral. La generación de una nueva KSK solo se ha realizado una vez.</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Con las nuevas claves se comienza a firmar registros en el siguiente trimestre.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Se hace un </a:t>
            </a:r>
            <a:r>
              <a:rPr lang="es-ES" dirty="0" err="1"/>
              <a:t>backup</a:t>
            </a:r>
            <a:r>
              <a:rPr lang="es-ES" dirty="0"/>
              <a:t> de la información generada y se desactiva el HSM y se guarda de nuevo.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Se envía las claves al ICANN y a VeriSign o por correo firmado mediante una web segura. </a:t>
            </a:r>
          </a:p>
          <a:p>
            <a:pPr marL="285750" indent="-285750">
              <a:buFont typeface="Arial" panose="020B0604020202020204" pitchFamily="34" charset="0"/>
              <a:buChar char="•"/>
            </a:pPr>
            <a:endParaRPr lang="es-ES" dirty="0"/>
          </a:p>
          <a:p>
            <a:endParaRPr lang="es-ES" b="1" dirty="0"/>
          </a:p>
        </p:txBody>
      </p:sp>
    </p:spTree>
    <p:extLst>
      <p:ext uri="{BB962C8B-B14F-4D97-AF65-F5344CB8AC3E}">
        <p14:creationId xmlns:p14="http://schemas.microsoft.com/office/powerpoint/2010/main" val="3020908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dirty="0"/>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dirty="0"/>
          </a:p>
        </p:txBody>
      </p:sp>
      <p:sp>
        <p:nvSpPr>
          <p:cNvPr id="9" name="Rectángulo 8"/>
          <p:cNvSpPr/>
          <p:nvPr/>
        </p:nvSpPr>
        <p:spPr>
          <a:xfrm>
            <a:off x="533400" y="914400"/>
            <a:ext cx="78486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Guardianes de Internet</a:t>
            </a:r>
          </a:p>
        </p:txBody>
      </p:sp>
      <p:sp>
        <p:nvSpPr>
          <p:cNvPr id="6" name="CuadroTexto 5">
            <a:extLst>
              <a:ext uri="{FF2B5EF4-FFF2-40B4-BE49-F238E27FC236}">
                <a16:creationId xmlns:a16="http://schemas.microsoft.com/office/drawing/2014/main" id="{955EF84F-A99E-4525-8039-4D8FCD881971}"/>
              </a:ext>
            </a:extLst>
          </p:cNvPr>
          <p:cNvSpPr txBox="1"/>
          <p:nvPr/>
        </p:nvSpPr>
        <p:spPr>
          <a:xfrm>
            <a:off x="514350" y="1560731"/>
            <a:ext cx="8249410" cy="646331"/>
          </a:xfrm>
          <a:prstGeom prst="rect">
            <a:avLst/>
          </a:prstGeom>
          <a:noFill/>
        </p:spPr>
        <p:txBody>
          <a:bodyPr wrap="square" rtlCol="0">
            <a:spAutoFit/>
          </a:bodyPr>
          <a:lstStyle/>
          <a:p>
            <a:pPr marL="285750" indent="-285750">
              <a:buFont typeface="Arial" panose="020B0604020202020204" pitchFamily="34" charset="0"/>
              <a:buChar char="•"/>
            </a:pPr>
            <a:endParaRPr lang="es-ES" dirty="0"/>
          </a:p>
          <a:p>
            <a:endParaRPr lang="es-ES" b="1" dirty="0"/>
          </a:p>
        </p:txBody>
      </p:sp>
      <p:pic>
        <p:nvPicPr>
          <p:cNvPr id="2" name="Imagen 1"/>
          <p:cNvPicPr>
            <a:picLocks noChangeAspect="1"/>
          </p:cNvPicPr>
          <p:nvPr/>
        </p:nvPicPr>
        <p:blipFill>
          <a:blip r:embed="rId4"/>
          <a:stretch>
            <a:fillRect/>
          </a:stretch>
        </p:blipFill>
        <p:spPr>
          <a:xfrm>
            <a:off x="1700212" y="2201486"/>
            <a:ext cx="5514975" cy="3533775"/>
          </a:xfrm>
          <a:prstGeom prst="rect">
            <a:avLst/>
          </a:prstGeom>
        </p:spPr>
      </p:pic>
      <p:pic>
        <p:nvPicPr>
          <p:cNvPr id="3" name="Imagen 2" descr="Free vector graphic: Drill, Electric, Screwdriver, Tool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885184">
            <a:off x="6593865" y="1172785"/>
            <a:ext cx="1989892" cy="2057400"/>
          </a:xfrm>
          <a:prstGeom prst="rect">
            <a:avLst/>
          </a:prstGeom>
        </p:spPr>
      </p:pic>
    </p:spTree>
    <p:extLst>
      <p:ext uri="{BB962C8B-B14F-4D97-AF65-F5344CB8AC3E}">
        <p14:creationId xmlns:p14="http://schemas.microsoft.com/office/powerpoint/2010/main" val="76352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300" fill="hold">
                                          <p:stCondLst>
                                            <p:cond delay="0"/>
                                          </p:stCondLst>
                                        </p:cTn>
                                        <p:tgtEl>
                                          <p:spTgt spid="3"/>
                                        </p:tgtEl>
                                        <p:attrNameLst>
                                          <p:attrName>r</p:attrName>
                                        </p:attrNameLst>
                                      </p:cBhvr>
                                    </p:animRot>
                                    <p:animRot by="-240000">
                                      <p:cBhvr>
                                        <p:cTn id="7" dur="600" fill="hold">
                                          <p:stCondLst>
                                            <p:cond delay="600"/>
                                          </p:stCondLst>
                                        </p:cTn>
                                        <p:tgtEl>
                                          <p:spTgt spid="3"/>
                                        </p:tgtEl>
                                        <p:attrNameLst>
                                          <p:attrName>r</p:attrName>
                                        </p:attrNameLst>
                                      </p:cBhvr>
                                    </p:animRot>
                                    <p:animRot by="240000">
                                      <p:cBhvr>
                                        <p:cTn id="8" dur="600" fill="hold">
                                          <p:stCondLst>
                                            <p:cond delay="1200"/>
                                          </p:stCondLst>
                                        </p:cTn>
                                        <p:tgtEl>
                                          <p:spTgt spid="3"/>
                                        </p:tgtEl>
                                        <p:attrNameLst>
                                          <p:attrName>r</p:attrName>
                                        </p:attrNameLst>
                                      </p:cBhvr>
                                    </p:animRot>
                                    <p:animRot by="-240000">
                                      <p:cBhvr>
                                        <p:cTn id="9" dur="600" fill="hold">
                                          <p:stCondLst>
                                            <p:cond delay="1800"/>
                                          </p:stCondLst>
                                        </p:cTn>
                                        <p:tgtEl>
                                          <p:spTgt spid="3"/>
                                        </p:tgtEl>
                                        <p:attrNameLst>
                                          <p:attrName>r</p:attrName>
                                        </p:attrNameLst>
                                      </p:cBhvr>
                                    </p:animRot>
                                    <p:animRot by="120000">
                                      <p:cBhvr>
                                        <p:cTn id="10" dur="600" fill="hold">
                                          <p:stCondLst>
                                            <p:cond delay="24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92194" y="3048000"/>
            <a:ext cx="7807234" cy="2123658"/>
          </a:xfrm>
          <a:prstGeom prst="rect">
            <a:avLst/>
          </a:prstGeom>
          <a:noFill/>
        </p:spPr>
        <p:txBody>
          <a:bodyPr wrap="square" lIns="91440" tIns="45720" rIns="91440" bIns="45720">
            <a:spAutoFit/>
          </a:bodyPr>
          <a:lstStyle/>
          <a:p>
            <a:pPr algn="ctr"/>
            <a:r>
              <a:rPr lang="es-ES" sz="4400" b="1" cap="none" spc="0" dirty="0">
                <a:ln w="6600">
                  <a:solidFill>
                    <a:schemeClr val="accent2"/>
                  </a:solidFill>
                  <a:prstDash val="solid"/>
                </a:ln>
                <a:solidFill>
                  <a:schemeClr val="accent2">
                    <a:lumMod val="40000"/>
                    <a:lumOff val="60000"/>
                  </a:schemeClr>
                </a:solidFill>
              </a:rPr>
              <a:t>Guardianes de Internet</a:t>
            </a:r>
          </a:p>
          <a:p>
            <a:pPr algn="ctr"/>
            <a:r>
              <a:rPr lang="es-ES" sz="4400" b="1" dirty="0">
                <a:ln w="6600">
                  <a:solidFill>
                    <a:schemeClr val="accent2"/>
                  </a:solidFill>
                  <a:prstDash val="solid"/>
                </a:ln>
                <a:solidFill>
                  <a:srgbClr val="00B050"/>
                </a:solidFill>
              </a:rPr>
              <a:t>JASYP</a:t>
            </a:r>
            <a:r>
              <a:rPr lang="es-ES" sz="4400" b="1" dirty="0">
                <a:ln w="6600">
                  <a:solidFill>
                    <a:schemeClr val="accent2"/>
                  </a:solidFill>
                  <a:prstDash val="solid"/>
                </a:ln>
                <a:solidFill>
                  <a:schemeClr val="accent2">
                    <a:lumMod val="40000"/>
                    <a:lumOff val="60000"/>
                  </a:schemeClr>
                </a:solidFill>
              </a:rPr>
              <a:t> </a:t>
            </a:r>
            <a:r>
              <a:rPr lang="es-ES" sz="4400" b="1" dirty="0">
                <a:ln w="6600">
                  <a:solidFill>
                    <a:schemeClr val="accent2"/>
                  </a:solidFill>
                  <a:prstDash val="solid"/>
                </a:ln>
                <a:solidFill>
                  <a:srgbClr val="00B050"/>
                </a:solidFill>
              </a:rPr>
              <a:t>'19</a:t>
            </a:r>
          </a:p>
          <a:p>
            <a:pPr algn="ctr"/>
            <a:endParaRPr lang="es-ES" sz="4400" b="1" cap="none" spc="0" dirty="0">
              <a:ln w="6600">
                <a:solidFill>
                  <a:schemeClr val="accent2"/>
                </a:solidFill>
                <a:prstDash val="solid"/>
              </a:ln>
              <a:solidFill>
                <a:schemeClr val="accent2">
                  <a:lumMod val="40000"/>
                  <a:lumOff val="60000"/>
                </a:schemeClr>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998" y="1066800"/>
            <a:ext cx="3857625" cy="1485900"/>
          </a:xfrm>
          <a:prstGeom prst="rect">
            <a:avLst/>
          </a:prstGeom>
        </p:spPr>
      </p:pic>
    </p:spTree>
    <p:extLst>
      <p:ext uri="{BB962C8B-B14F-4D97-AF65-F5344CB8AC3E}">
        <p14:creationId xmlns:p14="http://schemas.microsoft.com/office/powerpoint/2010/main" val="1947614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dirty="0"/>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dirty="0"/>
          </a:p>
        </p:txBody>
      </p:sp>
      <p:sp>
        <p:nvSpPr>
          <p:cNvPr id="9" name="Rectángulo 8"/>
          <p:cNvSpPr/>
          <p:nvPr/>
        </p:nvSpPr>
        <p:spPr>
          <a:xfrm>
            <a:off x="533400" y="914400"/>
            <a:ext cx="78486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Representación en España</a:t>
            </a:r>
          </a:p>
        </p:txBody>
      </p:sp>
      <p:sp>
        <p:nvSpPr>
          <p:cNvPr id="6" name="CuadroTexto 5">
            <a:extLst>
              <a:ext uri="{FF2B5EF4-FFF2-40B4-BE49-F238E27FC236}">
                <a16:creationId xmlns:a16="http://schemas.microsoft.com/office/drawing/2014/main" id="{955EF84F-A99E-4525-8039-4D8FCD881971}"/>
              </a:ext>
            </a:extLst>
          </p:cNvPr>
          <p:cNvSpPr txBox="1"/>
          <p:nvPr/>
        </p:nvSpPr>
        <p:spPr>
          <a:xfrm>
            <a:off x="838200" y="1560731"/>
            <a:ext cx="7543800" cy="2862322"/>
          </a:xfrm>
          <a:prstGeom prst="rect">
            <a:avLst/>
          </a:prstGeom>
          <a:noFill/>
        </p:spPr>
        <p:txBody>
          <a:bodyPr wrap="square" rtlCol="0">
            <a:spAutoFit/>
          </a:bodyPr>
          <a:lstStyle/>
          <a:p>
            <a:pPr marL="285750" indent="-285750">
              <a:buFont typeface="Arial" panose="020B0604020202020204" pitchFamily="34" charset="0"/>
              <a:buChar char="•"/>
            </a:pPr>
            <a:r>
              <a:rPr lang="es-ES" dirty="0"/>
              <a:t>La Entidad Pública Empresarial Red.es, adscrita al Ministerio de Industria, Turismo y Comercio a través de la Secretaría de Estado de Telecomunicaciones y para la Sociedad de la Información.</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Red.es es la encargada de gestionar los dominios “.es”.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No hay relación directa entre Red.es e ICANN.</a:t>
            </a:r>
          </a:p>
          <a:p>
            <a:pPr marL="285750" indent="-285750">
              <a:buFont typeface="Arial" panose="020B0604020202020204" pitchFamily="34" charset="0"/>
              <a:buChar char="•"/>
            </a:pPr>
            <a:endParaRPr lang="es-ES" dirty="0"/>
          </a:p>
          <a:p>
            <a:pPr marL="742950" lvl="1" indent="-285750">
              <a:buFont typeface="Arial" panose="020B0604020202020204" pitchFamily="34" charset="0"/>
              <a:buChar char="•"/>
            </a:pPr>
            <a:r>
              <a:rPr lang="es-ES" dirty="0" err="1"/>
              <a:t>gTLD</a:t>
            </a:r>
            <a:r>
              <a:rPr lang="es-ES" dirty="0"/>
              <a:t> (</a:t>
            </a:r>
            <a:r>
              <a:rPr lang="es-ES" dirty="0" err="1"/>
              <a:t>generic</a:t>
            </a:r>
            <a:r>
              <a:rPr lang="es-ES" dirty="0"/>
              <a:t> Top </a:t>
            </a:r>
            <a:r>
              <a:rPr lang="es-ES" dirty="0" err="1"/>
              <a:t>Level</a:t>
            </a:r>
            <a:r>
              <a:rPr lang="es-ES" dirty="0"/>
              <a:t> </a:t>
            </a:r>
            <a:r>
              <a:rPr lang="es-ES" dirty="0" err="1"/>
              <a:t>Domain</a:t>
            </a:r>
            <a:r>
              <a:rPr lang="es-ES" dirty="0"/>
              <a:t>)</a:t>
            </a:r>
          </a:p>
          <a:p>
            <a:pPr marL="742950" lvl="1" indent="-285750">
              <a:buFont typeface="Arial" panose="020B0604020202020204" pitchFamily="34" charset="0"/>
              <a:buChar char="•"/>
            </a:pPr>
            <a:r>
              <a:rPr lang="es-ES" dirty="0" err="1"/>
              <a:t>ccTLD</a:t>
            </a:r>
            <a:r>
              <a:rPr lang="es-ES" dirty="0"/>
              <a:t> (country </a:t>
            </a:r>
            <a:r>
              <a:rPr lang="es-ES" dirty="0" err="1"/>
              <a:t>code</a:t>
            </a:r>
            <a:r>
              <a:rPr lang="es-ES" dirty="0"/>
              <a:t> Top </a:t>
            </a:r>
            <a:r>
              <a:rPr lang="es-ES" dirty="0" err="1"/>
              <a:t>Level</a:t>
            </a:r>
            <a:r>
              <a:rPr lang="es-ES" dirty="0"/>
              <a:t> </a:t>
            </a:r>
            <a:r>
              <a:rPr lang="es-ES" dirty="0" err="1"/>
              <a:t>Domain</a:t>
            </a:r>
            <a:r>
              <a:rPr lang="es-ES" dirty="0"/>
              <a:t>)</a:t>
            </a:r>
          </a:p>
        </p:txBody>
      </p:sp>
      <p:pic>
        <p:nvPicPr>
          <p:cNvPr id="10" name="Imagen 9"/>
          <p:cNvPicPr/>
          <p:nvPr/>
        </p:nvPicPr>
        <p:blipFill>
          <a:blip r:embed="rId4"/>
          <a:stretch>
            <a:fillRect/>
          </a:stretch>
        </p:blipFill>
        <p:spPr>
          <a:xfrm>
            <a:off x="2743200" y="4648200"/>
            <a:ext cx="3429000" cy="1752600"/>
          </a:xfrm>
          <a:prstGeom prst="rect">
            <a:avLst/>
          </a:prstGeom>
        </p:spPr>
      </p:pic>
    </p:spTree>
    <p:extLst>
      <p:ext uri="{BB962C8B-B14F-4D97-AF65-F5344CB8AC3E}">
        <p14:creationId xmlns:p14="http://schemas.microsoft.com/office/powerpoint/2010/main" val="656009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dirty="0"/>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dirty="0"/>
          </a:p>
        </p:txBody>
      </p:sp>
      <p:sp>
        <p:nvSpPr>
          <p:cNvPr id="9" name="Rectángulo 8"/>
          <p:cNvSpPr/>
          <p:nvPr/>
        </p:nvSpPr>
        <p:spPr>
          <a:xfrm>
            <a:off x="533400" y="914400"/>
            <a:ext cx="78486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Ataques recientes a DNS</a:t>
            </a:r>
          </a:p>
        </p:txBody>
      </p:sp>
      <p:sp>
        <p:nvSpPr>
          <p:cNvPr id="6" name="CuadroTexto 5">
            <a:extLst>
              <a:ext uri="{FF2B5EF4-FFF2-40B4-BE49-F238E27FC236}">
                <a16:creationId xmlns:a16="http://schemas.microsoft.com/office/drawing/2014/main" id="{955EF84F-A99E-4525-8039-4D8FCD881971}"/>
              </a:ext>
            </a:extLst>
          </p:cNvPr>
          <p:cNvSpPr txBox="1"/>
          <p:nvPr/>
        </p:nvSpPr>
        <p:spPr>
          <a:xfrm>
            <a:off x="838200" y="1560731"/>
            <a:ext cx="7543800" cy="4801314"/>
          </a:xfrm>
          <a:prstGeom prst="rect">
            <a:avLst/>
          </a:prstGeom>
          <a:noFill/>
        </p:spPr>
        <p:txBody>
          <a:bodyPr wrap="square" rtlCol="0">
            <a:spAutoFit/>
          </a:bodyPr>
          <a:lstStyle/>
          <a:p>
            <a:pPr marL="285750" indent="-285750">
              <a:buFont typeface="Arial" panose="020B0604020202020204" pitchFamily="34" charset="0"/>
              <a:buChar char="•"/>
            </a:pPr>
            <a:r>
              <a:rPr lang="es-ES" dirty="0"/>
              <a:t>Campaña </a:t>
            </a:r>
            <a:r>
              <a:rPr lang="es-ES" dirty="0" err="1"/>
              <a:t>DNSpionage</a:t>
            </a: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Gobiernos de los Emiratos Árabes Unidos y Líbano perdieron emails debido al secuestro de los servidores DNS.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Certificados de encriptación SSL (webmail.finance.gov.lb) </a:t>
            </a:r>
          </a:p>
          <a:p>
            <a:pPr marL="742950" lvl="1" indent="-285750">
              <a:buFont typeface="Arial" panose="020B0604020202020204" pitchFamily="34" charset="0"/>
              <a:buChar char="•"/>
            </a:pPr>
            <a:r>
              <a:rPr lang="es-ES" dirty="0"/>
              <a:t>Credenciales de correo electrónico y VPN en texto plano. </a:t>
            </a:r>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Embajadas, ministerio de finanzas, servicio de policía de Abu </a:t>
            </a:r>
            <a:r>
              <a:rPr lang="es-ES" dirty="0" err="1"/>
              <a:t>Dhabi</a:t>
            </a:r>
            <a:r>
              <a:rPr lang="es-ES" dirty="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Servicio de inteligencia de Jordania.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Dominios Alemanes y Suecos involucrados (</a:t>
            </a:r>
            <a:r>
              <a:rPr lang="es-ES" dirty="0" err="1"/>
              <a:t>Netnod</a:t>
            </a:r>
            <a:r>
              <a:rPr lang="es-ES" dirty="0"/>
              <a:t> Internet </a:t>
            </a:r>
            <a:r>
              <a:rPr lang="es-ES" dirty="0" err="1"/>
              <a:t>Echange</a:t>
            </a:r>
            <a:r>
              <a:rPr lang="es-ES" dirty="0"/>
              <a:t>). Registrador de nombres de dominio comprometido.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err="1"/>
              <a:t>Packet</a:t>
            </a:r>
            <a:r>
              <a:rPr lang="es-ES" dirty="0"/>
              <a:t> </a:t>
            </a:r>
            <a:r>
              <a:rPr lang="es-ES" dirty="0" err="1"/>
              <a:t>Clearing</a:t>
            </a:r>
            <a:r>
              <a:rPr lang="es-ES" dirty="0"/>
              <a:t> </a:t>
            </a:r>
            <a:r>
              <a:rPr lang="es-ES" dirty="0" err="1"/>
              <a:t>House</a:t>
            </a:r>
            <a:r>
              <a:rPr lang="es-ES" dirty="0"/>
              <a:t> (PCH) también fue atacada (dispone de 500 TLD). Protocolo EPP.</a:t>
            </a:r>
          </a:p>
        </p:txBody>
      </p:sp>
    </p:spTree>
    <p:extLst>
      <p:ext uri="{BB962C8B-B14F-4D97-AF65-F5344CB8AC3E}">
        <p14:creationId xmlns:p14="http://schemas.microsoft.com/office/powerpoint/2010/main" val="3465283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dirty="0"/>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dirty="0"/>
          </a:p>
        </p:txBody>
      </p:sp>
      <p:sp>
        <p:nvSpPr>
          <p:cNvPr id="9" name="Rectángulo 8"/>
          <p:cNvSpPr/>
          <p:nvPr/>
        </p:nvSpPr>
        <p:spPr>
          <a:xfrm>
            <a:off x="533400" y="914400"/>
            <a:ext cx="78486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Contramedidas</a:t>
            </a:r>
          </a:p>
        </p:txBody>
      </p:sp>
      <p:sp>
        <p:nvSpPr>
          <p:cNvPr id="6" name="CuadroTexto 5">
            <a:extLst>
              <a:ext uri="{FF2B5EF4-FFF2-40B4-BE49-F238E27FC236}">
                <a16:creationId xmlns:a16="http://schemas.microsoft.com/office/drawing/2014/main" id="{955EF84F-A99E-4525-8039-4D8FCD881971}"/>
              </a:ext>
            </a:extLst>
          </p:cNvPr>
          <p:cNvSpPr txBox="1"/>
          <p:nvPr/>
        </p:nvSpPr>
        <p:spPr>
          <a:xfrm>
            <a:off x="838200" y="1560731"/>
            <a:ext cx="7543800" cy="3970318"/>
          </a:xfrm>
          <a:prstGeom prst="rect">
            <a:avLst/>
          </a:prstGeom>
          <a:noFill/>
        </p:spPr>
        <p:txBody>
          <a:bodyPr wrap="square" rtlCol="0">
            <a:spAutoFit/>
          </a:bodyPr>
          <a:lstStyle/>
          <a:p>
            <a:pPr marL="285750" indent="-285750">
              <a:buFont typeface="Arial" panose="020B0604020202020204" pitchFamily="34" charset="0"/>
              <a:buChar char="•"/>
            </a:pPr>
            <a:r>
              <a:rPr lang="es-ES" dirty="0"/>
              <a:t>Utilizar DNSSEC (para firmar y validar)</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Usar funciones como </a:t>
            </a:r>
            <a:r>
              <a:rPr lang="es-ES" dirty="0" err="1"/>
              <a:t>Registry</a:t>
            </a:r>
            <a:r>
              <a:rPr lang="es-ES" dirty="0"/>
              <a:t> </a:t>
            </a:r>
            <a:r>
              <a:rPr lang="es-ES" dirty="0" err="1"/>
              <a:t>Lock</a:t>
            </a: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Usar listas de control de acceso para aplicaciones, tráfico de Internet y monitorización.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Usar doble factor de autenticación.</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Contraseñas seguras.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Revisar cuentas con registradores y otros proveedores.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Supervisar certificados. </a:t>
            </a:r>
          </a:p>
        </p:txBody>
      </p:sp>
    </p:spTree>
    <p:extLst>
      <p:ext uri="{BB962C8B-B14F-4D97-AF65-F5344CB8AC3E}">
        <p14:creationId xmlns:p14="http://schemas.microsoft.com/office/powerpoint/2010/main" val="3955660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dirty="0"/>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dirty="0"/>
          </a:p>
        </p:txBody>
      </p:sp>
      <p:sp>
        <p:nvSpPr>
          <p:cNvPr id="9" name="Rectángulo 8"/>
          <p:cNvSpPr/>
          <p:nvPr/>
        </p:nvSpPr>
        <p:spPr>
          <a:xfrm>
            <a:off x="533400" y="914400"/>
            <a:ext cx="78486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Uso en la actualidad</a:t>
            </a:r>
          </a:p>
        </p:txBody>
      </p:sp>
      <p:pic>
        <p:nvPicPr>
          <p:cNvPr id="2" name="Imagen 1"/>
          <p:cNvPicPr>
            <a:picLocks noChangeAspect="1"/>
          </p:cNvPicPr>
          <p:nvPr/>
        </p:nvPicPr>
        <p:blipFill>
          <a:blip r:embed="rId4"/>
          <a:stretch>
            <a:fillRect/>
          </a:stretch>
        </p:blipFill>
        <p:spPr>
          <a:xfrm>
            <a:off x="533400" y="1902488"/>
            <a:ext cx="8039100" cy="3109927"/>
          </a:xfrm>
          <a:prstGeom prst="rect">
            <a:avLst/>
          </a:prstGeom>
        </p:spPr>
      </p:pic>
    </p:spTree>
    <p:extLst>
      <p:ext uri="{BB962C8B-B14F-4D97-AF65-F5344CB8AC3E}">
        <p14:creationId xmlns:p14="http://schemas.microsoft.com/office/powerpoint/2010/main" val="3648427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dirty="0"/>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dirty="0"/>
          </a:p>
        </p:txBody>
      </p:sp>
      <p:sp>
        <p:nvSpPr>
          <p:cNvPr id="9" name="Rectángulo 8"/>
          <p:cNvSpPr/>
          <p:nvPr/>
        </p:nvSpPr>
        <p:spPr>
          <a:xfrm>
            <a:off x="533400" y="914400"/>
            <a:ext cx="78486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Uso en la actualidad</a:t>
            </a:r>
          </a:p>
        </p:txBody>
      </p:sp>
      <p:pic>
        <p:nvPicPr>
          <p:cNvPr id="3" name="Imagen 2"/>
          <p:cNvPicPr>
            <a:picLocks noChangeAspect="1"/>
          </p:cNvPicPr>
          <p:nvPr/>
        </p:nvPicPr>
        <p:blipFill rotWithShape="1">
          <a:blip r:embed="rId4"/>
          <a:srcRect l="10773" t="21888" r="2139" b="29285"/>
          <a:stretch/>
        </p:blipFill>
        <p:spPr>
          <a:xfrm>
            <a:off x="299067" y="1902488"/>
            <a:ext cx="8702566" cy="2743200"/>
          </a:xfrm>
          <a:prstGeom prst="rect">
            <a:avLst/>
          </a:prstGeom>
        </p:spPr>
      </p:pic>
    </p:spTree>
    <p:extLst>
      <p:ext uri="{BB962C8B-B14F-4D97-AF65-F5344CB8AC3E}">
        <p14:creationId xmlns:p14="http://schemas.microsoft.com/office/powerpoint/2010/main" val="2508695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dirty="0"/>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dirty="0"/>
          </a:p>
        </p:txBody>
      </p:sp>
      <p:pic>
        <p:nvPicPr>
          <p:cNvPr id="2" name="Imagen 1"/>
          <p:cNvPicPr>
            <a:picLocks noChangeAspect="1"/>
          </p:cNvPicPr>
          <p:nvPr/>
        </p:nvPicPr>
        <p:blipFill>
          <a:blip r:embed="rId4"/>
          <a:stretch>
            <a:fillRect/>
          </a:stretch>
        </p:blipFill>
        <p:spPr>
          <a:xfrm>
            <a:off x="1501834" y="914400"/>
            <a:ext cx="6141982" cy="5029200"/>
          </a:xfrm>
          <a:prstGeom prst="rect">
            <a:avLst/>
          </a:prstGeom>
        </p:spPr>
      </p:pic>
    </p:spTree>
    <p:extLst>
      <p:ext uri="{BB962C8B-B14F-4D97-AF65-F5344CB8AC3E}">
        <p14:creationId xmlns:p14="http://schemas.microsoft.com/office/powerpoint/2010/main" val="3782951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810" y="696102"/>
            <a:ext cx="4585885" cy="2870764"/>
          </a:xfrm>
          <a:prstGeom prst="rect">
            <a:avLst/>
          </a:prstGeom>
        </p:spPr>
      </p:pic>
      <p:sp>
        <p:nvSpPr>
          <p:cNvPr id="6" name="object 6"/>
          <p:cNvSpPr txBox="1"/>
          <p:nvPr/>
        </p:nvSpPr>
        <p:spPr>
          <a:xfrm>
            <a:off x="685800" y="2743021"/>
            <a:ext cx="3733800" cy="2754600"/>
          </a:xfrm>
          <a:prstGeom prst="rect">
            <a:avLst/>
          </a:prstGeom>
        </p:spPr>
        <p:txBody>
          <a:bodyPr vert="horz" wrap="square" lIns="0" tIns="0" rIns="0" bIns="0" rtlCol="0">
            <a:spAutoFit/>
          </a:bodyPr>
          <a:lstStyle/>
          <a:p>
            <a:pPr marL="12700">
              <a:lnSpc>
                <a:spcPct val="100000"/>
              </a:lnSpc>
            </a:pPr>
            <a:r>
              <a:rPr lang="es-ES" sz="1800" b="1" spc="-5" dirty="0">
                <a:solidFill>
                  <a:schemeClr val="bg1">
                    <a:lumMod val="50000"/>
                  </a:schemeClr>
                </a:solidFill>
                <a:latin typeface="Calibri"/>
                <a:cs typeface="Calibri"/>
              </a:rPr>
              <a:t>j</a:t>
            </a:r>
            <a:r>
              <a:rPr sz="1800" b="1" spc="-5" dirty="0" err="1">
                <a:solidFill>
                  <a:schemeClr val="bg1">
                    <a:lumMod val="50000"/>
                  </a:schemeClr>
                </a:solidFill>
                <a:latin typeface="Calibri"/>
                <a:cs typeface="Calibri"/>
              </a:rPr>
              <a:t>tsec</a:t>
            </a:r>
            <a:r>
              <a:rPr lang="es-ES" sz="1800" b="1" spc="-5" dirty="0">
                <a:solidFill>
                  <a:schemeClr val="bg1">
                    <a:lumMod val="50000"/>
                  </a:schemeClr>
                </a:solidFill>
                <a:latin typeface="Calibri"/>
                <a:cs typeface="Calibri"/>
              </a:rPr>
              <a:t>: </a:t>
            </a:r>
            <a:r>
              <a:rPr lang="es-ES" sz="1800" b="1" spc="-5" dirty="0" err="1">
                <a:solidFill>
                  <a:schemeClr val="bg1">
                    <a:lumMod val="50000"/>
                  </a:schemeClr>
                </a:solidFill>
                <a:latin typeface="Calibri"/>
                <a:cs typeface="Calibri"/>
              </a:rPr>
              <a:t>Beyond</a:t>
            </a:r>
            <a:r>
              <a:rPr lang="es-ES" sz="1800" b="1" spc="-5" dirty="0">
                <a:solidFill>
                  <a:schemeClr val="bg1">
                    <a:lumMod val="50000"/>
                  </a:schemeClr>
                </a:solidFill>
                <a:latin typeface="Calibri"/>
                <a:cs typeface="Calibri"/>
              </a:rPr>
              <a:t> IT Security</a:t>
            </a:r>
            <a:endParaRPr sz="1800" b="1" dirty="0">
              <a:solidFill>
                <a:schemeClr val="bg1">
                  <a:lumMod val="50000"/>
                </a:schemeClr>
              </a:solidFill>
              <a:latin typeface="Calibri"/>
              <a:cs typeface="Calibri"/>
            </a:endParaRPr>
          </a:p>
          <a:p>
            <a:pPr marL="64135">
              <a:spcBef>
                <a:spcPts val="600"/>
              </a:spcBef>
            </a:pPr>
            <a:r>
              <a:rPr lang="es-ES" spc="-5" dirty="0">
                <a:solidFill>
                  <a:schemeClr val="bg1">
                    <a:lumMod val="50000"/>
                  </a:schemeClr>
                </a:solidFill>
                <a:cs typeface="Calibri"/>
              </a:rPr>
              <a:t>c/ Avenida Constitución 20, oficina 208</a:t>
            </a:r>
          </a:p>
          <a:p>
            <a:pPr marL="64135">
              <a:lnSpc>
                <a:spcPct val="100000"/>
              </a:lnSpc>
              <a:spcBef>
                <a:spcPts val="600"/>
              </a:spcBef>
            </a:pPr>
            <a:r>
              <a:rPr lang="es-ES" sz="1800" spc="-5" dirty="0">
                <a:solidFill>
                  <a:schemeClr val="bg1">
                    <a:lumMod val="50000"/>
                  </a:schemeClr>
                </a:solidFill>
                <a:latin typeface="Calibri"/>
                <a:cs typeface="Calibri"/>
              </a:rPr>
              <a:t>Granada - </a:t>
            </a:r>
            <a:r>
              <a:rPr lang="es-ES" sz="1800" spc="-5" dirty="0" err="1">
                <a:solidFill>
                  <a:schemeClr val="bg1">
                    <a:lumMod val="50000"/>
                  </a:schemeClr>
                </a:solidFill>
                <a:latin typeface="Calibri"/>
                <a:cs typeface="Calibri"/>
              </a:rPr>
              <a:t>Spain</a:t>
            </a:r>
            <a:endParaRPr lang="es-ES" sz="1800" spc="-5" dirty="0">
              <a:solidFill>
                <a:schemeClr val="bg1">
                  <a:lumMod val="50000"/>
                </a:schemeClr>
              </a:solidFill>
              <a:latin typeface="Calibri"/>
              <a:cs typeface="Calibri"/>
            </a:endParaRPr>
          </a:p>
          <a:p>
            <a:pPr marL="64135">
              <a:lnSpc>
                <a:spcPct val="100000"/>
              </a:lnSpc>
              <a:spcBef>
                <a:spcPts val="600"/>
              </a:spcBef>
            </a:pPr>
            <a:r>
              <a:rPr lang="es-ES" spc="-5" dirty="0">
                <a:solidFill>
                  <a:schemeClr val="bg1">
                    <a:lumMod val="50000"/>
                  </a:schemeClr>
                </a:solidFill>
                <a:latin typeface="Calibri"/>
                <a:cs typeface="Calibri"/>
                <a:hlinkClick r:id="rId4"/>
              </a:rPr>
              <a:t>hello@jtsec.es</a:t>
            </a:r>
            <a:endParaRPr lang="es-ES" spc="-5" dirty="0">
              <a:solidFill>
                <a:schemeClr val="bg1">
                  <a:lumMod val="50000"/>
                </a:schemeClr>
              </a:solidFill>
              <a:latin typeface="Calibri"/>
              <a:cs typeface="Calibri"/>
            </a:endParaRPr>
          </a:p>
          <a:p>
            <a:pPr marL="64135">
              <a:lnSpc>
                <a:spcPct val="100000"/>
              </a:lnSpc>
              <a:spcBef>
                <a:spcPts val="600"/>
              </a:spcBef>
            </a:pPr>
            <a:endParaRPr lang="es-ES" spc="-5" dirty="0">
              <a:solidFill>
                <a:schemeClr val="bg1">
                  <a:lumMod val="50000"/>
                </a:schemeClr>
              </a:solidFill>
              <a:latin typeface="Calibri"/>
              <a:cs typeface="Calibri"/>
            </a:endParaRPr>
          </a:p>
          <a:p>
            <a:pPr marL="64135">
              <a:lnSpc>
                <a:spcPct val="100000"/>
              </a:lnSpc>
              <a:spcBef>
                <a:spcPts val="600"/>
              </a:spcBef>
            </a:pPr>
            <a:r>
              <a:rPr lang="es-ES" spc="-5" dirty="0">
                <a:solidFill>
                  <a:schemeClr val="bg1">
                    <a:lumMod val="50000"/>
                  </a:schemeClr>
                </a:solidFill>
                <a:latin typeface="Calibri"/>
                <a:cs typeface="Calibri"/>
              </a:rPr>
              <a:t>@</a:t>
            </a:r>
            <a:r>
              <a:rPr lang="es-ES" spc="-5" dirty="0" err="1">
                <a:solidFill>
                  <a:schemeClr val="bg1">
                    <a:lumMod val="50000"/>
                  </a:schemeClr>
                </a:solidFill>
                <a:latin typeface="Calibri"/>
                <a:cs typeface="Calibri"/>
              </a:rPr>
              <a:t>jtsecES</a:t>
            </a:r>
            <a:endParaRPr lang="es-ES" spc="-5" dirty="0">
              <a:solidFill>
                <a:schemeClr val="bg1">
                  <a:lumMod val="50000"/>
                </a:schemeClr>
              </a:solidFill>
              <a:latin typeface="Calibri"/>
              <a:cs typeface="Calibri"/>
            </a:endParaRPr>
          </a:p>
          <a:p>
            <a:pPr marL="64135">
              <a:lnSpc>
                <a:spcPct val="100000"/>
              </a:lnSpc>
              <a:spcBef>
                <a:spcPts val="600"/>
              </a:spcBef>
            </a:pPr>
            <a:r>
              <a:rPr lang="es-ES" spc="-5" dirty="0">
                <a:solidFill>
                  <a:schemeClr val="bg1">
                    <a:lumMod val="50000"/>
                  </a:schemeClr>
                </a:solidFill>
                <a:latin typeface="Calibri"/>
                <a:cs typeface="Calibri"/>
              </a:rPr>
              <a:t>www.jtsec.es</a:t>
            </a:r>
          </a:p>
          <a:p>
            <a:pPr marL="64135">
              <a:lnSpc>
                <a:spcPct val="100000"/>
              </a:lnSpc>
              <a:spcBef>
                <a:spcPts val="600"/>
              </a:spcBef>
            </a:pPr>
            <a:endParaRPr sz="1800" dirty="0">
              <a:solidFill>
                <a:schemeClr val="bg1">
                  <a:lumMod val="50000"/>
                </a:schemeClr>
              </a:solidFill>
              <a:latin typeface="Calibri"/>
              <a:cs typeface="Calibri"/>
            </a:endParaRPr>
          </a:p>
        </p:txBody>
      </p:sp>
      <p:sp>
        <p:nvSpPr>
          <p:cNvPr id="7" name="object 7"/>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a:p>
        </p:txBody>
      </p:sp>
      <p:sp>
        <p:nvSpPr>
          <p:cNvPr id="10" name="object 10"/>
          <p:cNvSpPr/>
          <p:nvPr/>
        </p:nvSpPr>
        <p:spPr>
          <a:xfrm>
            <a:off x="7952231" y="182879"/>
            <a:ext cx="906779" cy="348996"/>
          </a:xfrm>
          <a:prstGeom prst="rect">
            <a:avLst/>
          </a:prstGeom>
          <a:blipFill>
            <a:blip r:embed="rId5" cstate="print"/>
            <a:stretch>
              <a:fillRect/>
            </a:stretch>
          </a:blipFill>
        </p:spPr>
        <p:txBody>
          <a:bodyPr wrap="square" lIns="0" tIns="0" rIns="0" bIns="0" rtlCol="0"/>
          <a:lstStyle/>
          <a:p>
            <a:endParaRPr/>
          </a:p>
        </p:txBody>
      </p:sp>
      <p:sp>
        <p:nvSpPr>
          <p:cNvPr id="12" name="Rectángulo 11"/>
          <p:cNvSpPr/>
          <p:nvPr/>
        </p:nvSpPr>
        <p:spPr>
          <a:xfrm>
            <a:off x="533400" y="914400"/>
            <a:ext cx="77724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Datos de contacto</a:t>
            </a:r>
          </a:p>
        </p:txBody>
      </p:sp>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3200400"/>
            <a:ext cx="3857625" cy="1485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0" tmFilter="0, 0; .2, .5; .8, .5; 1, 0"/>
                                        <p:tgtEl>
                                          <p:spTgt spid="2"/>
                                        </p:tgtEl>
                                      </p:cBhvr>
                                    </p:animEffect>
                                    <p:animScale>
                                      <p:cBhvr>
                                        <p:cTn id="7" dur="5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a:p>
        </p:txBody>
      </p:sp>
      <p:sp>
        <p:nvSpPr>
          <p:cNvPr id="10" name="Rectángulo 9"/>
          <p:cNvSpPr/>
          <p:nvPr/>
        </p:nvSpPr>
        <p:spPr>
          <a:xfrm>
            <a:off x="533400" y="914400"/>
            <a:ext cx="69342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Introducción</a:t>
            </a:r>
          </a:p>
        </p:txBody>
      </p:sp>
      <p:sp>
        <p:nvSpPr>
          <p:cNvPr id="2" name="CuadroTexto 1">
            <a:extLst>
              <a:ext uri="{FF2B5EF4-FFF2-40B4-BE49-F238E27FC236}">
                <a16:creationId xmlns:a16="http://schemas.microsoft.com/office/drawing/2014/main" id="{A0649696-9B5C-4130-9072-DFD80E5B13A2}"/>
              </a:ext>
            </a:extLst>
          </p:cNvPr>
          <p:cNvSpPr txBox="1"/>
          <p:nvPr/>
        </p:nvSpPr>
        <p:spPr>
          <a:xfrm>
            <a:off x="609600" y="1752600"/>
            <a:ext cx="8249410" cy="646331"/>
          </a:xfrm>
          <a:prstGeom prst="rect">
            <a:avLst/>
          </a:prstGeom>
          <a:noFill/>
        </p:spPr>
        <p:txBody>
          <a:bodyPr wrap="square" rtlCol="0">
            <a:spAutoFit/>
          </a:bodyPr>
          <a:lstStyle/>
          <a:p>
            <a:pPr marL="285750" indent="-285750">
              <a:buFont typeface="Arial" panose="020B0604020202020204" pitchFamily="34" charset="0"/>
              <a:buChar char="•"/>
            </a:pPr>
            <a:r>
              <a:rPr lang="es-ES" dirty="0"/>
              <a:t>DNS (</a:t>
            </a:r>
            <a:r>
              <a:rPr lang="es-ES" dirty="0" err="1"/>
              <a:t>Domain</a:t>
            </a:r>
            <a:r>
              <a:rPr lang="es-ES" dirty="0"/>
              <a:t> </a:t>
            </a:r>
            <a:r>
              <a:rPr lang="es-ES" dirty="0" err="1"/>
              <a:t>Name</a:t>
            </a:r>
            <a:r>
              <a:rPr lang="es-ES" dirty="0"/>
              <a:t> </a:t>
            </a:r>
            <a:r>
              <a:rPr lang="es-ES" dirty="0" err="1"/>
              <a:t>System</a:t>
            </a:r>
            <a:r>
              <a:rPr lang="es-ES" dirty="0"/>
              <a:t>)  - Es un traductor </a:t>
            </a:r>
          </a:p>
          <a:p>
            <a:pPr marL="285750" indent="-285750">
              <a:buFont typeface="Arial" panose="020B0604020202020204" pitchFamily="34" charset="0"/>
              <a:buChar char="•"/>
            </a:pPr>
            <a:endParaRPr lang="es-ES" dirty="0"/>
          </a:p>
        </p:txBody>
      </p:sp>
      <p:sp>
        <p:nvSpPr>
          <p:cNvPr id="56" name="Rectángulo 55"/>
          <p:cNvSpPr/>
          <p:nvPr/>
        </p:nvSpPr>
        <p:spPr>
          <a:xfrm>
            <a:off x="638395" y="2129135"/>
            <a:ext cx="5094767" cy="923330"/>
          </a:xfrm>
          <a:prstGeom prst="rect">
            <a:avLst/>
          </a:prstGeom>
          <a:noFill/>
        </p:spPr>
        <p:txBody>
          <a:bodyPr wrap="squar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172.217.168.163</a:t>
            </a:r>
          </a:p>
        </p:txBody>
      </p:sp>
      <p:sp>
        <p:nvSpPr>
          <p:cNvPr id="57" name="Igual que 56"/>
          <p:cNvSpPr/>
          <p:nvPr/>
        </p:nvSpPr>
        <p:spPr>
          <a:xfrm>
            <a:off x="3505200" y="3429000"/>
            <a:ext cx="1420334" cy="86841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8" name="Rectángulo 57"/>
          <p:cNvSpPr/>
          <p:nvPr/>
        </p:nvSpPr>
        <p:spPr>
          <a:xfrm>
            <a:off x="3764243" y="4801376"/>
            <a:ext cx="5094767" cy="923330"/>
          </a:xfrm>
          <a:prstGeom prst="rect">
            <a:avLst/>
          </a:prstGeom>
          <a:noFill/>
        </p:spPr>
        <p:txBody>
          <a:bodyPr wrap="squar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Google.es</a:t>
            </a:r>
          </a:p>
        </p:txBody>
      </p:sp>
      <p:pic>
        <p:nvPicPr>
          <p:cNvPr id="59" name="Imagen 58" descr="Myspace-Networking •: febrero 20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3997" y="2075765"/>
            <a:ext cx="2364177" cy="2143347"/>
          </a:xfrm>
          <a:prstGeom prst="rect">
            <a:avLst/>
          </a:prstGeom>
        </p:spPr>
      </p:pic>
      <p:pic>
        <p:nvPicPr>
          <p:cNvPr id="60" name="Imagen 59"/>
          <p:cNvPicPr>
            <a:picLocks noChangeAspect="1"/>
          </p:cNvPicPr>
          <p:nvPr/>
        </p:nvPicPr>
        <p:blipFill rotWithShape="1">
          <a:blip r:embed="rId5">
            <a:extLst>
              <a:ext uri="{BEBA8EAE-BF5A-486C-A8C5-ECC9F3942E4B}">
                <a14:imgProps xmlns:a14="http://schemas.microsoft.com/office/drawing/2010/main">
                  <a14:imgLayer r:embed="rId6">
                    <a14:imgEffect>
                      <a14:backgroundRemoval t="4286" b="91429" l="2500" r="99286">
                        <a14:foregroundMark x1="21429" y1="37143" x2="21429" y2="37143"/>
                        <a14:foregroundMark x1="26429" y1="11429" x2="26429" y2="11429"/>
                        <a14:foregroundMark x1="55714" y1="28571" x2="55714" y2="28571"/>
                        <a14:foregroundMark x1="80000" y1="15714" x2="80000" y2="15714"/>
                        <a14:foregroundMark x1="81429" y1="51429" x2="81429" y2="51429"/>
                      </a14:backgroundRemoval>
                    </a14:imgEffect>
                  </a14:imgLayer>
                </a14:imgProps>
              </a:ext>
            </a:extLst>
          </a:blip>
          <a:srcRect b="6756"/>
          <a:stretch/>
        </p:blipFill>
        <p:spPr>
          <a:xfrm>
            <a:off x="0" y="3147438"/>
            <a:ext cx="2667000" cy="2486800"/>
          </a:xfrm>
          <a:prstGeom prst="rect">
            <a:avLst/>
          </a:prstGeom>
        </p:spPr>
      </p:pic>
    </p:spTree>
    <p:extLst>
      <p:ext uri="{BB962C8B-B14F-4D97-AF65-F5344CB8AC3E}">
        <p14:creationId xmlns:p14="http://schemas.microsoft.com/office/powerpoint/2010/main" val="410142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randombar(horizontal)">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circle(in)">
                                      <p:cBhvr>
                                        <p:cTn id="22" dur="20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42" presetClass="path" presetSubtype="0" accel="50000" decel="50000" fill="hold" nodeType="withEffect">
                                  <p:stCondLst>
                                    <p:cond delay="0"/>
                                  </p:stCondLst>
                                  <p:childTnLst>
                                    <p:animMotion origin="layout" path="M -3.33333E-6 2.22222E-6 L 0.2033 0.14282 " pathEditMode="relative" rAng="0" ptsTypes="AA">
                                      <p:cBhvr>
                                        <p:cTn id="29" dur="2000" fill="hold"/>
                                        <p:tgtEl>
                                          <p:spTgt spid="60"/>
                                        </p:tgtEl>
                                        <p:attrNameLst>
                                          <p:attrName>ppt_x</p:attrName>
                                          <p:attrName>ppt_y</p:attrName>
                                        </p:attrNameLst>
                                      </p:cBhvr>
                                      <p:rCtr x="10156" y="71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a:p>
        </p:txBody>
      </p:sp>
      <p:sp>
        <p:nvSpPr>
          <p:cNvPr id="10" name="Rectángulo 9"/>
          <p:cNvSpPr/>
          <p:nvPr/>
        </p:nvSpPr>
        <p:spPr>
          <a:xfrm>
            <a:off x="533400" y="914400"/>
            <a:ext cx="69342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¿Cómo funciona DNS?</a:t>
            </a:r>
          </a:p>
        </p:txBody>
      </p:sp>
      <p:sp>
        <p:nvSpPr>
          <p:cNvPr id="2" name="CuadroTexto 1">
            <a:extLst>
              <a:ext uri="{FF2B5EF4-FFF2-40B4-BE49-F238E27FC236}">
                <a16:creationId xmlns:a16="http://schemas.microsoft.com/office/drawing/2014/main" id="{A0649696-9B5C-4130-9072-DFD80E5B13A2}"/>
              </a:ext>
            </a:extLst>
          </p:cNvPr>
          <p:cNvSpPr txBox="1"/>
          <p:nvPr/>
        </p:nvSpPr>
        <p:spPr>
          <a:xfrm>
            <a:off x="609600" y="1752600"/>
            <a:ext cx="8249410" cy="1200329"/>
          </a:xfrm>
          <a:prstGeom prst="rect">
            <a:avLst/>
          </a:prstGeom>
          <a:noFill/>
        </p:spPr>
        <p:txBody>
          <a:bodyPr wrap="square" rtlCol="0">
            <a:spAutoFit/>
          </a:bodyPr>
          <a:lstStyle/>
          <a:p>
            <a:pPr marL="285750" indent="-285750">
              <a:buFont typeface="Arial" panose="020B0604020202020204" pitchFamily="34" charset="0"/>
              <a:buChar char="•"/>
            </a:pPr>
            <a:r>
              <a:rPr lang="es-ES" dirty="0"/>
              <a:t>Hay 3 millones de dominios registrados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Sistema jerárquico</a:t>
            </a:r>
          </a:p>
          <a:p>
            <a:pPr marL="285750" indent="-285750">
              <a:buFont typeface="Arial" panose="020B0604020202020204" pitchFamily="34" charset="0"/>
              <a:buChar char="•"/>
            </a:pPr>
            <a:endParaRPr lang="es-ES" dirty="0"/>
          </a:p>
        </p:txBody>
      </p:sp>
      <p:sp>
        <p:nvSpPr>
          <p:cNvPr id="19" name="Rectángulo 18"/>
          <p:cNvSpPr/>
          <p:nvPr/>
        </p:nvSpPr>
        <p:spPr>
          <a:xfrm>
            <a:off x="990600" y="3144798"/>
            <a:ext cx="7248074" cy="923330"/>
          </a:xfrm>
          <a:prstGeom prst="rect">
            <a:avLst/>
          </a:prstGeom>
          <a:noFill/>
        </p:spPr>
        <p:txBody>
          <a:bodyPr wrap="none" lIns="91440" tIns="45720" rIns="91440" bIns="45720">
            <a:spAutoFit/>
          </a:bodyPr>
          <a:lstStyle/>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www.interferencias.tech</a:t>
            </a:r>
          </a:p>
        </p:txBody>
      </p:sp>
      <p:sp>
        <p:nvSpPr>
          <p:cNvPr id="20" name="Rectángulo 19"/>
          <p:cNvSpPr/>
          <p:nvPr/>
        </p:nvSpPr>
        <p:spPr>
          <a:xfrm>
            <a:off x="2314969" y="3148580"/>
            <a:ext cx="4599336" cy="923330"/>
          </a:xfrm>
          <a:prstGeom prst="rect">
            <a:avLst/>
          </a:prstGeom>
          <a:noFill/>
        </p:spPr>
        <p:txBody>
          <a:bodyPr wrap="none" lIns="91440" tIns="45720" rIns="91440" bIns="45720">
            <a:spAutoFit/>
          </a:bodyPr>
          <a:lstStyle/>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188.226.185.21</a:t>
            </a:r>
          </a:p>
        </p:txBody>
      </p:sp>
      <p:sp>
        <p:nvSpPr>
          <p:cNvPr id="21" name="Abrir llave 20"/>
          <p:cNvSpPr/>
          <p:nvPr/>
        </p:nvSpPr>
        <p:spPr>
          <a:xfrm rot="16200000">
            <a:off x="1566969" y="3756572"/>
            <a:ext cx="568949" cy="1211324"/>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S"/>
          </a:p>
        </p:txBody>
      </p:sp>
      <p:sp>
        <p:nvSpPr>
          <p:cNvPr id="22" name="Abrir llave 21"/>
          <p:cNvSpPr/>
          <p:nvPr/>
        </p:nvSpPr>
        <p:spPr>
          <a:xfrm rot="16200000">
            <a:off x="4466143" y="2516545"/>
            <a:ext cx="568949" cy="3691377"/>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S"/>
          </a:p>
        </p:txBody>
      </p:sp>
      <p:sp>
        <p:nvSpPr>
          <p:cNvPr id="23" name="Abrir llave 22"/>
          <p:cNvSpPr/>
          <p:nvPr/>
        </p:nvSpPr>
        <p:spPr>
          <a:xfrm rot="16200000">
            <a:off x="7315308" y="3787134"/>
            <a:ext cx="568949" cy="1277784"/>
          </a:xfrm>
          <a:prstGeom prst="leftBrace">
            <a:avLst>
              <a:gd name="adj1" fmla="val 23283"/>
              <a:gd name="adj2" fmla="val 50000"/>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S"/>
          </a:p>
        </p:txBody>
      </p:sp>
      <p:sp>
        <p:nvSpPr>
          <p:cNvPr id="24" name="CuadroTexto 23"/>
          <p:cNvSpPr txBox="1"/>
          <p:nvPr/>
        </p:nvSpPr>
        <p:spPr>
          <a:xfrm>
            <a:off x="1245781" y="4720135"/>
            <a:ext cx="1300714" cy="369332"/>
          </a:xfrm>
          <a:prstGeom prst="rect">
            <a:avLst/>
          </a:prstGeom>
          <a:noFill/>
        </p:spPr>
        <p:txBody>
          <a:bodyPr wrap="square" rtlCol="0">
            <a:spAutoFit/>
          </a:bodyPr>
          <a:lstStyle/>
          <a:p>
            <a:r>
              <a:rPr lang="es-ES" dirty="0" err="1"/>
              <a:t>Third</a:t>
            </a:r>
            <a:r>
              <a:rPr lang="es-ES" dirty="0"/>
              <a:t> </a:t>
            </a:r>
            <a:r>
              <a:rPr lang="es-ES" dirty="0" err="1"/>
              <a:t>Level</a:t>
            </a:r>
            <a:endParaRPr lang="es-ES" dirty="0"/>
          </a:p>
        </p:txBody>
      </p:sp>
      <p:sp>
        <p:nvSpPr>
          <p:cNvPr id="25" name="CuadroTexto 24"/>
          <p:cNvSpPr txBox="1"/>
          <p:nvPr/>
        </p:nvSpPr>
        <p:spPr>
          <a:xfrm>
            <a:off x="3987286" y="4712959"/>
            <a:ext cx="1443424" cy="369332"/>
          </a:xfrm>
          <a:prstGeom prst="rect">
            <a:avLst/>
          </a:prstGeom>
          <a:noFill/>
        </p:spPr>
        <p:txBody>
          <a:bodyPr wrap="square" rtlCol="0">
            <a:spAutoFit/>
          </a:bodyPr>
          <a:lstStyle/>
          <a:p>
            <a:r>
              <a:rPr lang="es-ES" dirty="0" err="1"/>
              <a:t>Second</a:t>
            </a:r>
            <a:r>
              <a:rPr lang="es-ES" dirty="0"/>
              <a:t> </a:t>
            </a:r>
            <a:r>
              <a:rPr lang="es-ES" dirty="0" err="1"/>
              <a:t>Level</a:t>
            </a:r>
            <a:endParaRPr lang="es-ES" dirty="0"/>
          </a:p>
        </p:txBody>
      </p:sp>
      <p:sp>
        <p:nvSpPr>
          <p:cNvPr id="26" name="CuadroTexto 25"/>
          <p:cNvSpPr txBox="1"/>
          <p:nvPr/>
        </p:nvSpPr>
        <p:spPr>
          <a:xfrm>
            <a:off x="6641080" y="4782659"/>
            <a:ext cx="1917404" cy="369332"/>
          </a:xfrm>
          <a:prstGeom prst="rect">
            <a:avLst/>
          </a:prstGeom>
          <a:noFill/>
        </p:spPr>
        <p:txBody>
          <a:bodyPr wrap="square" rtlCol="0">
            <a:spAutoFit/>
          </a:bodyPr>
          <a:lstStyle/>
          <a:p>
            <a:r>
              <a:rPr lang="es-ES" dirty="0"/>
              <a:t>Top </a:t>
            </a:r>
            <a:r>
              <a:rPr lang="es-ES" dirty="0" err="1"/>
              <a:t>Level</a:t>
            </a:r>
            <a:r>
              <a:rPr lang="es-ES" dirty="0"/>
              <a:t> </a:t>
            </a:r>
            <a:r>
              <a:rPr lang="es-ES" dirty="0" err="1"/>
              <a:t>Domain</a:t>
            </a:r>
            <a:endParaRPr lang="es-ES" dirty="0"/>
          </a:p>
        </p:txBody>
      </p:sp>
    </p:spTree>
    <p:extLst>
      <p:ext uri="{BB962C8B-B14F-4D97-AF65-F5344CB8AC3E}">
        <p14:creationId xmlns:p14="http://schemas.microsoft.com/office/powerpoint/2010/main" val="296261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22" presetClass="entr" presetSubtype="4"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randombar(horizontal)">
                                      <p:cBhvr>
                                        <p:cTn id="36" dur="500"/>
                                        <p:tgtEl>
                                          <p:spTgt spid="2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randombar(horizontal)">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0" grpId="1"/>
      <p:bldP spid="21" grpId="0" animBg="1"/>
      <p:bldP spid="22" grpId="0" animBg="1"/>
      <p:bldP spid="23" grpId="0" animBg="1"/>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a:p>
        </p:txBody>
      </p:sp>
      <p:sp>
        <p:nvSpPr>
          <p:cNvPr id="10" name="Rectángulo 9"/>
          <p:cNvSpPr/>
          <p:nvPr/>
        </p:nvSpPr>
        <p:spPr>
          <a:xfrm>
            <a:off x="533400" y="914400"/>
            <a:ext cx="69342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¿Cómo funciona DNS?</a:t>
            </a:r>
          </a:p>
        </p:txBody>
      </p:sp>
      <p:sp>
        <p:nvSpPr>
          <p:cNvPr id="2" name="CuadroTexto 1">
            <a:extLst>
              <a:ext uri="{FF2B5EF4-FFF2-40B4-BE49-F238E27FC236}">
                <a16:creationId xmlns:a16="http://schemas.microsoft.com/office/drawing/2014/main" id="{A0649696-9B5C-4130-9072-DFD80E5B13A2}"/>
              </a:ext>
            </a:extLst>
          </p:cNvPr>
          <p:cNvSpPr txBox="1"/>
          <p:nvPr/>
        </p:nvSpPr>
        <p:spPr>
          <a:xfrm>
            <a:off x="609600" y="1752600"/>
            <a:ext cx="8249410" cy="646331"/>
          </a:xfrm>
          <a:prstGeom prst="rect">
            <a:avLst/>
          </a:prstGeom>
          <a:noFill/>
        </p:spPr>
        <p:txBody>
          <a:bodyPr wrap="square" rtlCol="0">
            <a:spAutoFit/>
          </a:bodyPr>
          <a:lstStyle/>
          <a:p>
            <a:pPr marL="285750" indent="-285750">
              <a:buFont typeface="Arial" panose="020B0604020202020204" pitchFamily="34" charset="0"/>
              <a:buChar char="•"/>
            </a:pPr>
            <a:r>
              <a:rPr lang="es-ES" dirty="0"/>
              <a:t>Un usuario introduce una dirección en su navegador</a:t>
            </a:r>
          </a:p>
          <a:p>
            <a:pPr marL="285750" indent="-285750">
              <a:buFont typeface="Arial" panose="020B0604020202020204" pitchFamily="34" charset="0"/>
              <a:buChar char="•"/>
            </a:pPr>
            <a:endParaRPr lang="es-ES" dirty="0"/>
          </a:p>
        </p:txBody>
      </p:sp>
      <p:pic>
        <p:nvPicPr>
          <p:cNvPr id="46" name="Imagen 45" descr="Vector gratis: Persona, &lt;strong&gt;Usuario&lt;/strong&gt;, Avatar, Hombre - Imagen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046" y="4292186"/>
            <a:ext cx="1032148" cy="1716274"/>
          </a:xfrm>
          <a:prstGeom prst="rect">
            <a:avLst/>
          </a:prstGeom>
        </p:spPr>
      </p:pic>
      <p:pic>
        <p:nvPicPr>
          <p:cNvPr id="47" name="Imagen 46" descr="Un poco de todo: El &lt;strong&gt;ordenador&lt;/strong&gt;"/>
          <p:cNvPicPr>
            <a:picLocks noChangeAspect="1"/>
          </p:cNvPicPr>
          <p:nvPr/>
        </p:nvPicPr>
        <p:blipFill rotWithShape="1">
          <a:blip r:embed="rId5" cstate="print">
            <a:extLst>
              <a:ext uri="{28A0092B-C50C-407E-A947-70E740481C1C}">
                <a14:useLocalDpi xmlns:a14="http://schemas.microsoft.com/office/drawing/2010/main" val="0"/>
              </a:ext>
            </a:extLst>
          </a:blip>
          <a:srcRect t="-957" r="34127" b="1"/>
          <a:stretch/>
        </p:blipFill>
        <p:spPr>
          <a:xfrm>
            <a:off x="1793541" y="4497592"/>
            <a:ext cx="1157946" cy="1510868"/>
          </a:xfrm>
          <a:prstGeom prst="rect">
            <a:avLst/>
          </a:prstGeom>
        </p:spPr>
      </p:pic>
      <p:pic>
        <p:nvPicPr>
          <p:cNvPr id="48" name="Imagen 47" descr="Cindy's Websit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66700">
            <a:off x="2202669" y="4640895"/>
            <a:ext cx="475397" cy="468005"/>
          </a:xfrm>
          <a:prstGeom prst="rect">
            <a:avLst/>
          </a:prstGeom>
        </p:spPr>
      </p:pic>
      <p:pic>
        <p:nvPicPr>
          <p:cNvPr id="49" name="Imagen 48" descr="Free vector graphic: Server, Web, Network, Data - Free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1798" y="4441319"/>
            <a:ext cx="1269712" cy="1498676"/>
          </a:xfrm>
          <a:prstGeom prst="rect">
            <a:avLst/>
          </a:prstGeom>
        </p:spPr>
      </p:pic>
      <p:sp>
        <p:nvSpPr>
          <p:cNvPr id="50" name="Flecha a la derecha con bandas 49"/>
          <p:cNvSpPr/>
          <p:nvPr/>
        </p:nvSpPr>
        <p:spPr>
          <a:xfrm>
            <a:off x="3453505" y="4788636"/>
            <a:ext cx="913438" cy="804041"/>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51" name="Flecha a la derecha con bandas 50"/>
          <p:cNvSpPr/>
          <p:nvPr/>
        </p:nvSpPr>
        <p:spPr>
          <a:xfrm rot="18816299">
            <a:off x="6057280" y="4098716"/>
            <a:ext cx="913438" cy="804041"/>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pic>
        <p:nvPicPr>
          <p:cNvPr id="52" name="Imagen 51" descr="Free vector graphic: Server, Web, Network, Data - Free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52845" y="2025031"/>
            <a:ext cx="1269712" cy="1498676"/>
          </a:xfrm>
          <a:prstGeom prst="rect">
            <a:avLst/>
          </a:prstGeom>
        </p:spPr>
      </p:pic>
      <p:pic>
        <p:nvPicPr>
          <p:cNvPr id="53" name="Imagen 52" descr="&lt;strong&gt;Tick&lt;/strong&gt; Asterisco Cruz · Gráficos vectoriales gratis en Pixabay"/>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0969" y="3010161"/>
            <a:ext cx="2328041" cy="1164021"/>
          </a:xfrm>
          <a:prstGeom prst="rect">
            <a:avLst/>
          </a:prstGeom>
        </p:spPr>
      </p:pic>
      <p:pic>
        <p:nvPicPr>
          <p:cNvPr id="54" name="Imagen 53" descr="&lt;strong&gt;Tick&lt;/strong&gt; Mark Ok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16908" y="3287179"/>
            <a:ext cx="808838" cy="749502"/>
          </a:xfrm>
          <a:prstGeom prst="rect">
            <a:avLst/>
          </a:prstGeom>
        </p:spPr>
      </p:pic>
      <p:pic>
        <p:nvPicPr>
          <p:cNvPr id="55" name="Imagen 54" descr="&lt;strong&gt;Correo&lt;/strong&gt; electrónico (ilustració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28394" y="1921538"/>
            <a:ext cx="967468" cy="986087"/>
          </a:xfrm>
          <a:prstGeom prst="rect">
            <a:avLst/>
          </a:prstGeom>
        </p:spPr>
      </p:pic>
    </p:spTree>
    <p:extLst>
      <p:ext uri="{BB962C8B-B14F-4D97-AF65-F5344CB8AC3E}">
        <p14:creationId xmlns:p14="http://schemas.microsoft.com/office/powerpoint/2010/main" val="399021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randombar(horizontal)">
                                      <p:cBhvr>
                                        <p:cTn id="20" dur="500"/>
                                        <p:tgtEl>
                                          <p:spTgt spid="50"/>
                                        </p:tgtEl>
                                      </p:cBhvr>
                                    </p:animEffect>
                                  </p:childTnLst>
                                </p:cTn>
                              </p:par>
                              <p:par>
                                <p:cTn id="21" presetID="14" presetClass="entr" presetSubtype="1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randombar(horizontal)">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randombar(horizontal)">
                                      <p:cBhvr>
                                        <p:cTn id="28" dur="500"/>
                                        <p:tgtEl>
                                          <p:spTgt spid="51"/>
                                        </p:tgtEl>
                                      </p:cBhvr>
                                    </p:animEffect>
                                  </p:childTnLst>
                                </p:cTn>
                              </p:par>
                              <p:par>
                                <p:cTn id="29" presetID="14" presetClass="entr" presetSubtype="1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randombar(horizontal)">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500"/>
                                        <p:tgtEl>
                                          <p:spTgt spid="53"/>
                                        </p:tgtEl>
                                        <p:attrNameLst>
                                          <p:attrName>ppt_w</p:attrName>
                                        </p:attrNameLst>
                                      </p:cBhvr>
                                      <p:tavLst>
                                        <p:tav tm="0">
                                          <p:val>
                                            <p:strVal val="ppt_w"/>
                                          </p:val>
                                        </p:tav>
                                        <p:tav tm="100000">
                                          <p:val>
                                            <p:fltVal val="0"/>
                                          </p:val>
                                        </p:tav>
                                      </p:tavLst>
                                    </p:anim>
                                    <p:anim calcmode="lin" valueType="num">
                                      <p:cBhvr>
                                        <p:cTn id="43" dur="500"/>
                                        <p:tgtEl>
                                          <p:spTgt spid="53"/>
                                        </p:tgtEl>
                                        <p:attrNameLst>
                                          <p:attrName>ppt_h</p:attrName>
                                        </p:attrNameLst>
                                      </p:cBhvr>
                                      <p:tavLst>
                                        <p:tav tm="0">
                                          <p:val>
                                            <p:strVal val="ppt_h"/>
                                          </p:val>
                                        </p:tav>
                                        <p:tav tm="100000">
                                          <p:val>
                                            <p:fltVal val="0"/>
                                          </p:val>
                                        </p:tav>
                                      </p:tavLst>
                                    </p:anim>
                                    <p:animEffect transition="out" filter="fade">
                                      <p:cBhvr>
                                        <p:cTn id="44" dur="500"/>
                                        <p:tgtEl>
                                          <p:spTgt spid="53"/>
                                        </p:tgtEl>
                                      </p:cBhvr>
                                    </p:animEffect>
                                    <p:set>
                                      <p:cBhvr>
                                        <p:cTn id="45" dur="1" fill="hold">
                                          <p:stCondLst>
                                            <p:cond delay="499"/>
                                          </p:stCondLst>
                                        </p:cTn>
                                        <p:tgtEl>
                                          <p:spTgt spid="53"/>
                                        </p:tgtEl>
                                        <p:attrNameLst>
                                          <p:attrName>style.visibility</p:attrName>
                                        </p:attrNameLst>
                                      </p:cBhvr>
                                      <p:to>
                                        <p:strVal val="hidden"/>
                                      </p:to>
                                    </p:set>
                                  </p:childTnLst>
                                </p:cTn>
                              </p:par>
                              <p:par>
                                <p:cTn id="46" presetID="53" presetClass="entr" presetSubtype="16"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p:cTn id="48" dur="500" fill="hold"/>
                                        <p:tgtEl>
                                          <p:spTgt spid="54"/>
                                        </p:tgtEl>
                                        <p:attrNameLst>
                                          <p:attrName>ppt_w</p:attrName>
                                        </p:attrNameLst>
                                      </p:cBhvr>
                                      <p:tavLst>
                                        <p:tav tm="0">
                                          <p:val>
                                            <p:fltVal val="0"/>
                                          </p:val>
                                        </p:tav>
                                        <p:tav tm="100000">
                                          <p:val>
                                            <p:strVal val="#ppt_w"/>
                                          </p:val>
                                        </p:tav>
                                      </p:tavLst>
                                    </p:anim>
                                    <p:anim calcmode="lin" valueType="num">
                                      <p:cBhvr>
                                        <p:cTn id="49" dur="500" fill="hold"/>
                                        <p:tgtEl>
                                          <p:spTgt spid="54"/>
                                        </p:tgtEl>
                                        <p:attrNameLst>
                                          <p:attrName>ppt_h</p:attrName>
                                        </p:attrNameLst>
                                      </p:cBhvr>
                                      <p:tavLst>
                                        <p:tav tm="0">
                                          <p:val>
                                            <p:fltVal val="0"/>
                                          </p:val>
                                        </p:tav>
                                        <p:tav tm="100000">
                                          <p:val>
                                            <p:strVal val="#ppt_h"/>
                                          </p:val>
                                        </p:tav>
                                      </p:tavLst>
                                    </p:anim>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circle(in)">
                                      <p:cBhvr>
                                        <p:cTn id="55" dur="2000"/>
                                        <p:tgtEl>
                                          <p:spTgt spid="55"/>
                                        </p:tgtEl>
                                      </p:cBhvr>
                                    </p:animEffect>
                                  </p:childTnLst>
                                </p:cTn>
                              </p:par>
                            </p:childTnLst>
                          </p:cTn>
                        </p:par>
                      </p:childTnLst>
                    </p:cTn>
                  </p:par>
                  <p:par>
                    <p:cTn id="56" fill="hold">
                      <p:stCondLst>
                        <p:cond delay="indefinite"/>
                      </p:stCondLst>
                      <p:childTnLst>
                        <p:par>
                          <p:cTn id="57" fill="hold">
                            <p:stCondLst>
                              <p:cond delay="0"/>
                            </p:stCondLst>
                            <p:childTnLst>
                              <p:par>
                                <p:cTn id="58" presetID="43" presetClass="path" presetSubtype="0" accel="50000" decel="50000" fill="hold" nodeType="clickEffect">
                                  <p:stCondLst>
                                    <p:cond delay="0"/>
                                  </p:stCondLst>
                                  <p:childTnLst>
                                    <p:animMotion origin="layout" path="M -0.34462 0.18311 L -0.17257 0.18311 C -0.09549 0.18311 2.22222E-6 0.13241 2.22222E-6 0.09144 L 2.22222E-6 -3.33333E-6 " pathEditMode="relative" rAng="0" ptsTypes="AAAA">
                                      <p:cBhvr>
                                        <p:cTn id="59" dur="2000" spd="-100000" fill="hold"/>
                                        <p:tgtEl>
                                          <p:spTgt spid="55"/>
                                        </p:tgtEl>
                                        <p:attrNameLst>
                                          <p:attrName>ppt_x</p:attrName>
                                          <p:attrName>ppt_y</p:attrName>
                                        </p:attrNameLst>
                                      </p:cBhvr>
                                      <p:rCtr x="17222" y="-9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a:p>
        </p:txBody>
      </p:sp>
      <p:sp>
        <p:nvSpPr>
          <p:cNvPr id="10" name="Rectángulo 9"/>
          <p:cNvSpPr/>
          <p:nvPr/>
        </p:nvSpPr>
        <p:spPr>
          <a:xfrm>
            <a:off x="533400" y="914400"/>
            <a:ext cx="69342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Funcionamiento DNSSEC</a:t>
            </a:r>
          </a:p>
        </p:txBody>
      </p:sp>
      <p:sp>
        <p:nvSpPr>
          <p:cNvPr id="2" name="CuadroTexto 1">
            <a:extLst>
              <a:ext uri="{FF2B5EF4-FFF2-40B4-BE49-F238E27FC236}">
                <a16:creationId xmlns:a16="http://schemas.microsoft.com/office/drawing/2014/main" id="{A0649696-9B5C-4130-9072-DFD80E5B13A2}"/>
              </a:ext>
            </a:extLst>
          </p:cNvPr>
          <p:cNvSpPr txBox="1"/>
          <p:nvPr/>
        </p:nvSpPr>
        <p:spPr>
          <a:xfrm>
            <a:off x="609600" y="1752600"/>
            <a:ext cx="8249410" cy="2862322"/>
          </a:xfrm>
          <a:prstGeom prst="rect">
            <a:avLst/>
          </a:prstGeom>
          <a:noFill/>
        </p:spPr>
        <p:txBody>
          <a:bodyPr wrap="square" rtlCol="0">
            <a:spAutoFit/>
          </a:bodyPr>
          <a:lstStyle/>
          <a:p>
            <a:pPr marL="285750" indent="-285750">
              <a:buFont typeface="Arial" panose="020B0604020202020204" pitchFamily="34" charset="0"/>
              <a:buChar char="•"/>
            </a:pPr>
            <a:r>
              <a:rPr lang="es-ES" dirty="0"/>
              <a:t>Necesidad de incluir medidas de seguridad en DNS debido a las vulnerabilidades detectadas en el mismo.</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Firma digital de los datos con el objetivo de validar el emisor.</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Es necesario implementarlo en cada uno de los paso del proceso de búsqueda, desde la zona raíz hasta el nombre del dominio final.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No se cifran los datos. </a:t>
            </a:r>
          </a:p>
          <a:p>
            <a:endParaRPr lang="es-ES" dirty="0"/>
          </a:p>
        </p:txBody>
      </p:sp>
    </p:spTree>
    <p:extLst>
      <p:ext uri="{BB962C8B-B14F-4D97-AF65-F5344CB8AC3E}">
        <p14:creationId xmlns:p14="http://schemas.microsoft.com/office/powerpoint/2010/main" val="536206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a:p>
        </p:txBody>
      </p:sp>
      <p:sp>
        <p:nvSpPr>
          <p:cNvPr id="10" name="Rectángulo 9"/>
          <p:cNvSpPr/>
          <p:nvPr/>
        </p:nvSpPr>
        <p:spPr>
          <a:xfrm>
            <a:off x="533400" y="914400"/>
            <a:ext cx="69342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Funcionamiento DNSSEC</a:t>
            </a:r>
          </a:p>
        </p:txBody>
      </p:sp>
      <p:sp>
        <p:nvSpPr>
          <p:cNvPr id="2" name="CuadroTexto 1">
            <a:extLst>
              <a:ext uri="{FF2B5EF4-FFF2-40B4-BE49-F238E27FC236}">
                <a16:creationId xmlns:a16="http://schemas.microsoft.com/office/drawing/2014/main" id="{A0649696-9B5C-4130-9072-DFD80E5B13A2}"/>
              </a:ext>
            </a:extLst>
          </p:cNvPr>
          <p:cNvSpPr txBox="1"/>
          <p:nvPr/>
        </p:nvSpPr>
        <p:spPr>
          <a:xfrm>
            <a:off x="609600" y="1752600"/>
            <a:ext cx="8249410" cy="3693319"/>
          </a:xfrm>
          <a:prstGeom prst="rect">
            <a:avLst/>
          </a:prstGeom>
          <a:noFill/>
        </p:spPr>
        <p:txBody>
          <a:bodyPr wrap="square" rtlCol="0">
            <a:spAutoFit/>
          </a:bodyPr>
          <a:lstStyle/>
          <a:p>
            <a:pPr marL="285750" indent="-285750">
              <a:buFont typeface="Arial" panose="020B0604020202020204" pitchFamily="34" charset="0"/>
              <a:buChar char="•"/>
            </a:pPr>
            <a:r>
              <a:rPr lang="es-ES" dirty="0"/>
              <a:t>Proporciona mecanismos de verificación de: </a:t>
            </a:r>
          </a:p>
          <a:p>
            <a:pPr marL="742950" lvl="1" indent="-285750">
              <a:buFont typeface="Arial" panose="020B0604020202020204" pitchFamily="34" charset="0"/>
              <a:buChar char="•"/>
            </a:pPr>
            <a:r>
              <a:rPr lang="es-ES" dirty="0"/>
              <a:t>Integridad de la respuesta para demostrar que no ha sido alterada desde el origen.</a:t>
            </a:r>
          </a:p>
          <a:p>
            <a:pPr marL="742950" lvl="1" indent="-285750">
              <a:buFont typeface="Arial" panose="020B0604020202020204" pitchFamily="34" charset="0"/>
              <a:buChar char="•"/>
            </a:pPr>
            <a:r>
              <a:rPr lang="es-ES" dirty="0"/>
              <a:t>Autenticidad de la respuesta para demostrar que procede del servidor legítimo.</a:t>
            </a:r>
          </a:p>
          <a:p>
            <a:pPr marL="742950" lvl="1" indent="-285750">
              <a:buFont typeface="Arial" panose="020B0604020202020204" pitchFamily="34" charset="0"/>
              <a:buChar char="•"/>
            </a:pPr>
            <a:r>
              <a:rPr lang="es-ES" dirty="0"/>
              <a:t>Autenticidad de respuestas negativas para demostrar los recursos inexistentes en la zona. </a:t>
            </a:r>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Uso de firma mediante esquema de clave pública en todos los niveles de la jerarquía.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Cadena de confianza (raíz de confianza). Las firmas se incorporan como registros de la respuesta DNS.</a:t>
            </a:r>
          </a:p>
        </p:txBody>
      </p:sp>
    </p:spTree>
    <p:extLst>
      <p:ext uri="{BB962C8B-B14F-4D97-AF65-F5344CB8AC3E}">
        <p14:creationId xmlns:p14="http://schemas.microsoft.com/office/powerpoint/2010/main" val="3153694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a:p>
        </p:txBody>
      </p:sp>
      <p:sp>
        <p:nvSpPr>
          <p:cNvPr id="3" name="Rectángulo 2">
            <a:extLst>
              <a:ext uri="{FF2B5EF4-FFF2-40B4-BE49-F238E27FC236}">
                <a16:creationId xmlns:a16="http://schemas.microsoft.com/office/drawing/2014/main" id="{AEB29D51-3711-4076-BDB5-A35BC71A8171}"/>
              </a:ext>
            </a:extLst>
          </p:cNvPr>
          <p:cNvSpPr/>
          <p:nvPr/>
        </p:nvSpPr>
        <p:spPr>
          <a:xfrm>
            <a:off x="914400" y="2209800"/>
            <a:ext cx="3429000" cy="441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s-ES" dirty="0"/>
          </a:p>
          <a:p>
            <a:pPr algn="ctr"/>
            <a:endParaRPr lang="es-ES" dirty="0"/>
          </a:p>
          <a:p>
            <a:pPr algn="ctr"/>
            <a:endParaRPr lang="es-ES" dirty="0"/>
          </a:p>
          <a:p>
            <a:pPr algn="ctr"/>
            <a:endParaRPr lang="es-ES" dirty="0"/>
          </a:p>
          <a:p>
            <a:pPr algn="ctr"/>
            <a:endParaRPr lang="es-ES" dirty="0"/>
          </a:p>
          <a:p>
            <a:pPr algn="ctr"/>
            <a:endParaRPr lang="es-ES" dirty="0"/>
          </a:p>
          <a:p>
            <a:pPr algn="ctr"/>
            <a:endParaRPr lang="es-ES" dirty="0"/>
          </a:p>
          <a:p>
            <a:pPr algn="ctr"/>
            <a:endParaRPr lang="es-ES" dirty="0"/>
          </a:p>
          <a:p>
            <a:pPr algn="ctr"/>
            <a:endParaRPr lang="es-ES" dirty="0"/>
          </a:p>
          <a:p>
            <a:pPr algn="ctr"/>
            <a:r>
              <a:rPr lang="en-US" sz="1400" dirty="0"/>
              <a:t>Zone’s authoritative DNS server</a:t>
            </a:r>
          </a:p>
        </p:txBody>
      </p:sp>
      <p:grpSp>
        <p:nvGrpSpPr>
          <p:cNvPr id="6" name="Grupo 5">
            <a:extLst>
              <a:ext uri="{FF2B5EF4-FFF2-40B4-BE49-F238E27FC236}">
                <a16:creationId xmlns:a16="http://schemas.microsoft.com/office/drawing/2014/main" id="{8D810827-5C45-49E4-AEE5-7E27EB854A91}"/>
              </a:ext>
            </a:extLst>
          </p:cNvPr>
          <p:cNvGrpSpPr/>
          <p:nvPr/>
        </p:nvGrpSpPr>
        <p:grpSpPr>
          <a:xfrm>
            <a:off x="1000587" y="2368966"/>
            <a:ext cx="1666414" cy="1060034"/>
            <a:chOff x="1533987" y="3301889"/>
            <a:chExt cx="2047414" cy="1498711"/>
          </a:xfrm>
        </p:grpSpPr>
        <p:sp>
          <p:nvSpPr>
            <p:cNvPr id="12" name="Rectángulo 11">
              <a:extLst>
                <a:ext uri="{FF2B5EF4-FFF2-40B4-BE49-F238E27FC236}">
                  <a16:creationId xmlns:a16="http://schemas.microsoft.com/office/drawing/2014/main" id="{BE9FEA95-750B-4317-88CC-C1BAACC01DAB}"/>
                </a:ext>
              </a:extLst>
            </p:cNvPr>
            <p:cNvSpPr/>
            <p:nvPr/>
          </p:nvSpPr>
          <p:spPr>
            <a:xfrm>
              <a:off x="1533987" y="3301889"/>
              <a:ext cx="2047414" cy="149871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a:p>
              <a:pPr algn="ctr"/>
              <a:endParaRPr lang="en-GB" dirty="0"/>
            </a:p>
            <a:p>
              <a:pPr algn="ctr"/>
              <a:endParaRPr lang="en-GB" dirty="0"/>
            </a:p>
            <a:p>
              <a:pPr algn="ctr"/>
              <a:r>
                <a:rPr lang="en-GB" dirty="0"/>
                <a:t>RRSet (A)</a:t>
              </a:r>
            </a:p>
          </p:txBody>
        </p:sp>
        <p:sp>
          <p:nvSpPr>
            <p:cNvPr id="4" name="Rectángulo 3">
              <a:extLst>
                <a:ext uri="{FF2B5EF4-FFF2-40B4-BE49-F238E27FC236}">
                  <a16:creationId xmlns:a16="http://schemas.microsoft.com/office/drawing/2014/main" id="{B2971A99-02AC-4F0F-B482-3D583CE3BFEC}"/>
                </a:ext>
              </a:extLst>
            </p:cNvPr>
            <p:cNvSpPr/>
            <p:nvPr/>
          </p:nvSpPr>
          <p:spPr>
            <a:xfrm>
              <a:off x="1633307" y="3429000"/>
              <a:ext cx="533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A</a:t>
              </a:r>
            </a:p>
          </p:txBody>
        </p:sp>
        <p:sp>
          <p:nvSpPr>
            <p:cNvPr id="9" name="Rectángulo 8">
              <a:extLst>
                <a:ext uri="{FF2B5EF4-FFF2-40B4-BE49-F238E27FC236}">
                  <a16:creationId xmlns:a16="http://schemas.microsoft.com/office/drawing/2014/main" id="{423FBCE6-E079-4921-A1F6-28995EC981FC}"/>
                </a:ext>
              </a:extLst>
            </p:cNvPr>
            <p:cNvSpPr/>
            <p:nvPr/>
          </p:nvSpPr>
          <p:spPr>
            <a:xfrm>
              <a:off x="2302923" y="3429000"/>
              <a:ext cx="533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A</a:t>
              </a:r>
            </a:p>
          </p:txBody>
        </p:sp>
        <p:sp>
          <p:nvSpPr>
            <p:cNvPr id="11" name="Rectángulo 10">
              <a:extLst>
                <a:ext uri="{FF2B5EF4-FFF2-40B4-BE49-F238E27FC236}">
                  <a16:creationId xmlns:a16="http://schemas.microsoft.com/office/drawing/2014/main" id="{83CF054E-454A-44F3-B3FD-7A03823DE098}"/>
                </a:ext>
              </a:extLst>
            </p:cNvPr>
            <p:cNvSpPr/>
            <p:nvPr/>
          </p:nvSpPr>
          <p:spPr>
            <a:xfrm>
              <a:off x="2972539" y="3429000"/>
              <a:ext cx="533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A</a:t>
              </a:r>
            </a:p>
          </p:txBody>
        </p:sp>
      </p:grpSp>
      <p:grpSp>
        <p:nvGrpSpPr>
          <p:cNvPr id="13" name="Grupo 12">
            <a:extLst>
              <a:ext uri="{FF2B5EF4-FFF2-40B4-BE49-F238E27FC236}">
                <a16:creationId xmlns:a16="http://schemas.microsoft.com/office/drawing/2014/main" id="{54E979D3-1A83-4BCC-9BB7-0EA5075831DB}"/>
              </a:ext>
            </a:extLst>
          </p:cNvPr>
          <p:cNvGrpSpPr/>
          <p:nvPr/>
        </p:nvGrpSpPr>
        <p:grpSpPr>
          <a:xfrm>
            <a:off x="1000273" y="3630891"/>
            <a:ext cx="2053014" cy="1060034"/>
            <a:chOff x="1533987" y="3301889"/>
            <a:chExt cx="2047414" cy="1498711"/>
          </a:xfrm>
        </p:grpSpPr>
        <p:sp>
          <p:nvSpPr>
            <p:cNvPr id="14" name="Rectángulo 13">
              <a:extLst>
                <a:ext uri="{FF2B5EF4-FFF2-40B4-BE49-F238E27FC236}">
                  <a16:creationId xmlns:a16="http://schemas.microsoft.com/office/drawing/2014/main" id="{8FD19E5A-7EC7-423A-A869-6F92F8904F2A}"/>
                </a:ext>
              </a:extLst>
            </p:cNvPr>
            <p:cNvSpPr/>
            <p:nvPr/>
          </p:nvSpPr>
          <p:spPr>
            <a:xfrm>
              <a:off x="1533987" y="3301889"/>
              <a:ext cx="2047414" cy="149871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a:p>
              <a:pPr algn="ctr"/>
              <a:endParaRPr lang="en-GB" dirty="0"/>
            </a:p>
            <a:p>
              <a:pPr algn="ctr"/>
              <a:endParaRPr lang="en-GB" dirty="0"/>
            </a:p>
            <a:p>
              <a:pPr algn="ctr"/>
              <a:r>
                <a:rPr lang="en-GB" dirty="0"/>
                <a:t>RRSet (MX)</a:t>
              </a:r>
            </a:p>
          </p:txBody>
        </p:sp>
        <p:sp>
          <p:nvSpPr>
            <p:cNvPr id="15" name="Rectángulo 14">
              <a:extLst>
                <a:ext uri="{FF2B5EF4-FFF2-40B4-BE49-F238E27FC236}">
                  <a16:creationId xmlns:a16="http://schemas.microsoft.com/office/drawing/2014/main" id="{41665B85-68E0-4AA2-BB6B-7D9D4BB4EA29}"/>
                </a:ext>
              </a:extLst>
            </p:cNvPr>
            <p:cNvSpPr/>
            <p:nvPr/>
          </p:nvSpPr>
          <p:spPr>
            <a:xfrm>
              <a:off x="1633307" y="3429000"/>
              <a:ext cx="533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MX</a:t>
              </a:r>
            </a:p>
          </p:txBody>
        </p:sp>
        <p:sp>
          <p:nvSpPr>
            <p:cNvPr id="16" name="Rectángulo 15">
              <a:extLst>
                <a:ext uri="{FF2B5EF4-FFF2-40B4-BE49-F238E27FC236}">
                  <a16:creationId xmlns:a16="http://schemas.microsoft.com/office/drawing/2014/main" id="{FF6F4183-1A92-4A92-AA3A-407E4D16EBA6}"/>
                </a:ext>
              </a:extLst>
            </p:cNvPr>
            <p:cNvSpPr/>
            <p:nvPr/>
          </p:nvSpPr>
          <p:spPr>
            <a:xfrm>
              <a:off x="2302923" y="3429000"/>
              <a:ext cx="533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MX</a:t>
              </a:r>
            </a:p>
          </p:txBody>
        </p:sp>
        <p:sp>
          <p:nvSpPr>
            <p:cNvPr id="17" name="Rectángulo 16">
              <a:extLst>
                <a:ext uri="{FF2B5EF4-FFF2-40B4-BE49-F238E27FC236}">
                  <a16:creationId xmlns:a16="http://schemas.microsoft.com/office/drawing/2014/main" id="{8AC0DA3B-B41F-4FF9-BA00-82D3C788A7EB}"/>
                </a:ext>
              </a:extLst>
            </p:cNvPr>
            <p:cNvSpPr/>
            <p:nvPr/>
          </p:nvSpPr>
          <p:spPr>
            <a:xfrm>
              <a:off x="2972539" y="3429000"/>
              <a:ext cx="533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MX</a:t>
              </a:r>
            </a:p>
          </p:txBody>
        </p:sp>
      </p:grpSp>
      <p:grpSp>
        <p:nvGrpSpPr>
          <p:cNvPr id="19" name="Grupo 18">
            <a:extLst>
              <a:ext uri="{FF2B5EF4-FFF2-40B4-BE49-F238E27FC236}">
                <a16:creationId xmlns:a16="http://schemas.microsoft.com/office/drawing/2014/main" id="{DD6F92C5-43C8-4AA2-B841-72FC502D865D}"/>
              </a:ext>
            </a:extLst>
          </p:cNvPr>
          <p:cNvGrpSpPr/>
          <p:nvPr/>
        </p:nvGrpSpPr>
        <p:grpSpPr>
          <a:xfrm>
            <a:off x="1000587" y="4875591"/>
            <a:ext cx="2053014" cy="1359399"/>
            <a:chOff x="1533987" y="3301889"/>
            <a:chExt cx="2047414" cy="1498711"/>
          </a:xfrm>
        </p:grpSpPr>
        <p:sp>
          <p:nvSpPr>
            <p:cNvPr id="20" name="Rectángulo 19">
              <a:extLst>
                <a:ext uri="{FF2B5EF4-FFF2-40B4-BE49-F238E27FC236}">
                  <a16:creationId xmlns:a16="http://schemas.microsoft.com/office/drawing/2014/main" id="{E7962136-6F25-413B-84A5-910E1834B34F}"/>
                </a:ext>
              </a:extLst>
            </p:cNvPr>
            <p:cNvSpPr/>
            <p:nvPr/>
          </p:nvSpPr>
          <p:spPr>
            <a:xfrm>
              <a:off x="1533987" y="3301889"/>
              <a:ext cx="2047414" cy="149871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a:p>
              <a:pPr algn="ctr"/>
              <a:endParaRPr lang="en-GB" dirty="0"/>
            </a:p>
            <a:p>
              <a:pPr algn="ctr"/>
              <a:endParaRPr lang="en-GB" dirty="0"/>
            </a:p>
            <a:p>
              <a:pPr algn="ctr"/>
              <a:r>
                <a:rPr lang="en-GB" dirty="0"/>
                <a:t>RRSet (DNSKEYs)</a:t>
              </a:r>
            </a:p>
          </p:txBody>
        </p:sp>
        <p:sp>
          <p:nvSpPr>
            <p:cNvPr id="21" name="Rectángulo 20">
              <a:extLst>
                <a:ext uri="{FF2B5EF4-FFF2-40B4-BE49-F238E27FC236}">
                  <a16:creationId xmlns:a16="http://schemas.microsoft.com/office/drawing/2014/main" id="{EAC53C48-B36C-46BE-A970-877972AD53C4}"/>
                </a:ext>
              </a:extLst>
            </p:cNvPr>
            <p:cNvSpPr/>
            <p:nvPr/>
          </p:nvSpPr>
          <p:spPr>
            <a:xfrm>
              <a:off x="1633306" y="3429000"/>
              <a:ext cx="924075"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DNSKEY (ZSK)</a:t>
              </a:r>
            </a:p>
          </p:txBody>
        </p:sp>
        <p:sp>
          <p:nvSpPr>
            <p:cNvPr id="22" name="Rectángulo 21">
              <a:extLst>
                <a:ext uri="{FF2B5EF4-FFF2-40B4-BE49-F238E27FC236}">
                  <a16:creationId xmlns:a16="http://schemas.microsoft.com/office/drawing/2014/main" id="{10378B4F-8AE5-4604-BC7E-A23D3306A84C}"/>
                </a:ext>
              </a:extLst>
            </p:cNvPr>
            <p:cNvSpPr/>
            <p:nvPr/>
          </p:nvSpPr>
          <p:spPr>
            <a:xfrm>
              <a:off x="2657325" y="3429000"/>
              <a:ext cx="924076"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DNSKEY(KSK)</a:t>
              </a:r>
            </a:p>
          </p:txBody>
        </p:sp>
      </p:grpSp>
      <p:sp>
        <p:nvSpPr>
          <p:cNvPr id="26" name="CuadroTexto 25">
            <a:extLst>
              <a:ext uri="{FF2B5EF4-FFF2-40B4-BE49-F238E27FC236}">
                <a16:creationId xmlns:a16="http://schemas.microsoft.com/office/drawing/2014/main" id="{794CFB4C-A68A-457A-988A-E4908AD55D83}"/>
              </a:ext>
            </a:extLst>
          </p:cNvPr>
          <p:cNvSpPr txBox="1"/>
          <p:nvPr/>
        </p:nvSpPr>
        <p:spPr>
          <a:xfrm>
            <a:off x="3246192" y="3099887"/>
            <a:ext cx="957309" cy="261610"/>
          </a:xfrm>
          <a:prstGeom prst="rect">
            <a:avLst/>
          </a:prstGeom>
          <a:noFill/>
        </p:spPr>
        <p:txBody>
          <a:bodyPr wrap="square" rtlCol="0">
            <a:spAutoFit/>
          </a:bodyPr>
          <a:lstStyle/>
          <a:p>
            <a:r>
              <a:rPr lang="en-GB" sz="1100" dirty="0"/>
              <a:t>ZSK (private)</a:t>
            </a:r>
          </a:p>
        </p:txBody>
      </p:sp>
      <p:sp>
        <p:nvSpPr>
          <p:cNvPr id="30" name="CuadroTexto 29">
            <a:extLst>
              <a:ext uri="{FF2B5EF4-FFF2-40B4-BE49-F238E27FC236}">
                <a16:creationId xmlns:a16="http://schemas.microsoft.com/office/drawing/2014/main" id="{E2C583A3-B5EE-4142-909E-A48F1107A789}"/>
              </a:ext>
            </a:extLst>
          </p:cNvPr>
          <p:cNvSpPr txBox="1"/>
          <p:nvPr/>
        </p:nvSpPr>
        <p:spPr>
          <a:xfrm>
            <a:off x="3219689" y="4335760"/>
            <a:ext cx="957309" cy="261610"/>
          </a:xfrm>
          <a:prstGeom prst="rect">
            <a:avLst/>
          </a:prstGeom>
          <a:noFill/>
        </p:spPr>
        <p:txBody>
          <a:bodyPr wrap="square" rtlCol="0">
            <a:spAutoFit/>
          </a:bodyPr>
          <a:lstStyle/>
          <a:p>
            <a:r>
              <a:rPr lang="en-GB" sz="1100" dirty="0"/>
              <a:t>ZSK (private)</a:t>
            </a:r>
          </a:p>
        </p:txBody>
      </p:sp>
      <p:sp>
        <p:nvSpPr>
          <p:cNvPr id="33" name="CuadroTexto 32">
            <a:extLst>
              <a:ext uri="{FF2B5EF4-FFF2-40B4-BE49-F238E27FC236}">
                <a16:creationId xmlns:a16="http://schemas.microsoft.com/office/drawing/2014/main" id="{438F1C78-B6EF-45CA-BA8C-54BB208C91D3}"/>
              </a:ext>
            </a:extLst>
          </p:cNvPr>
          <p:cNvSpPr txBox="1"/>
          <p:nvPr/>
        </p:nvSpPr>
        <p:spPr>
          <a:xfrm>
            <a:off x="3219846" y="5700233"/>
            <a:ext cx="957309" cy="261610"/>
          </a:xfrm>
          <a:prstGeom prst="rect">
            <a:avLst/>
          </a:prstGeom>
          <a:noFill/>
        </p:spPr>
        <p:txBody>
          <a:bodyPr wrap="square" rtlCol="0">
            <a:spAutoFit/>
          </a:bodyPr>
          <a:lstStyle/>
          <a:p>
            <a:r>
              <a:rPr lang="en-GB" sz="1100" dirty="0"/>
              <a:t>KSK (private)</a:t>
            </a:r>
          </a:p>
        </p:txBody>
      </p:sp>
      <p:sp>
        <p:nvSpPr>
          <p:cNvPr id="34" name="Flecha: a la derecha con bandas 33">
            <a:extLst>
              <a:ext uri="{FF2B5EF4-FFF2-40B4-BE49-F238E27FC236}">
                <a16:creationId xmlns:a16="http://schemas.microsoft.com/office/drawing/2014/main" id="{FD9D976B-D626-4ABC-A814-9FD4998F4035}"/>
              </a:ext>
            </a:extLst>
          </p:cNvPr>
          <p:cNvSpPr/>
          <p:nvPr/>
        </p:nvSpPr>
        <p:spPr>
          <a:xfrm rot="19050257">
            <a:off x="4539200" y="4730576"/>
            <a:ext cx="762000" cy="609600"/>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5" name="CuadroTexto 34">
            <a:extLst>
              <a:ext uri="{FF2B5EF4-FFF2-40B4-BE49-F238E27FC236}">
                <a16:creationId xmlns:a16="http://schemas.microsoft.com/office/drawing/2014/main" id="{BFE056E1-0991-4D93-87D6-591A685C2A00}"/>
              </a:ext>
            </a:extLst>
          </p:cNvPr>
          <p:cNvSpPr txBox="1"/>
          <p:nvPr/>
        </p:nvSpPr>
        <p:spPr>
          <a:xfrm>
            <a:off x="5257800" y="3764250"/>
            <a:ext cx="14478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dirty="0"/>
              <a:t>Zone’s DS</a:t>
            </a:r>
          </a:p>
          <a:p>
            <a:endParaRPr lang="en-GB" sz="1400" dirty="0"/>
          </a:p>
          <a:p>
            <a:pPr algn="ctr"/>
            <a:r>
              <a:rPr lang="en-GB" sz="1400" dirty="0"/>
              <a:t>Hash (KSK(public))</a:t>
            </a:r>
          </a:p>
        </p:txBody>
      </p:sp>
      <p:sp>
        <p:nvSpPr>
          <p:cNvPr id="36" name="Flecha: a la derecha con bandas 35">
            <a:extLst>
              <a:ext uri="{FF2B5EF4-FFF2-40B4-BE49-F238E27FC236}">
                <a16:creationId xmlns:a16="http://schemas.microsoft.com/office/drawing/2014/main" id="{1B62C376-B1D0-48B8-BC98-5DEE98E3F58F}"/>
              </a:ext>
            </a:extLst>
          </p:cNvPr>
          <p:cNvSpPr/>
          <p:nvPr/>
        </p:nvSpPr>
        <p:spPr>
          <a:xfrm rot="17500792">
            <a:off x="6443788" y="3035443"/>
            <a:ext cx="762000" cy="609600"/>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7" name="Rectángulo 36">
            <a:extLst>
              <a:ext uri="{FF2B5EF4-FFF2-40B4-BE49-F238E27FC236}">
                <a16:creationId xmlns:a16="http://schemas.microsoft.com/office/drawing/2014/main" id="{54A7EE69-5BAD-4142-A8A2-B8D10950174F}"/>
              </a:ext>
            </a:extLst>
          </p:cNvPr>
          <p:cNvSpPr/>
          <p:nvPr/>
        </p:nvSpPr>
        <p:spPr>
          <a:xfrm>
            <a:off x="5401246" y="1228652"/>
            <a:ext cx="3209354" cy="17345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a:p>
            <a:pPr algn="ctr"/>
            <a:endParaRPr lang="en-GB" dirty="0"/>
          </a:p>
          <a:p>
            <a:pPr algn="ctr"/>
            <a:endParaRPr lang="en-GB" dirty="0"/>
          </a:p>
          <a:p>
            <a:pPr algn="ctr"/>
            <a:endParaRPr lang="en-GB" dirty="0"/>
          </a:p>
          <a:p>
            <a:pPr algn="ctr"/>
            <a:r>
              <a:rPr lang="en-GB" dirty="0"/>
              <a:t>Upper zone’s authoritative DNS server</a:t>
            </a:r>
          </a:p>
        </p:txBody>
      </p:sp>
      <p:grpSp>
        <p:nvGrpSpPr>
          <p:cNvPr id="38" name="Grupo 37">
            <a:extLst>
              <a:ext uri="{FF2B5EF4-FFF2-40B4-BE49-F238E27FC236}">
                <a16:creationId xmlns:a16="http://schemas.microsoft.com/office/drawing/2014/main" id="{08AB695A-EC52-40B9-8F3A-66E34EA8D237}"/>
              </a:ext>
            </a:extLst>
          </p:cNvPr>
          <p:cNvGrpSpPr/>
          <p:nvPr/>
        </p:nvGrpSpPr>
        <p:grpSpPr>
          <a:xfrm>
            <a:off x="5646080" y="1288634"/>
            <a:ext cx="1666414" cy="1060034"/>
            <a:chOff x="1533987" y="3301889"/>
            <a:chExt cx="2047414" cy="1498711"/>
          </a:xfrm>
        </p:grpSpPr>
        <p:sp>
          <p:nvSpPr>
            <p:cNvPr id="39" name="Rectángulo 38">
              <a:extLst>
                <a:ext uri="{FF2B5EF4-FFF2-40B4-BE49-F238E27FC236}">
                  <a16:creationId xmlns:a16="http://schemas.microsoft.com/office/drawing/2014/main" id="{1ED2B4E3-268D-4D33-A505-D2EBE908CB36}"/>
                </a:ext>
              </a:extLst>
            </p:cNvPr>
            <p:cNvSpPr/>
            <p:nvPr/>
          </p:nvSpPr>
          <p:spPr>
            <a:xfrm>
              <a:off x="1533987" y="3301889"/>
              <a:ext cx="2047414" cy="149871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a:p>
              <a:pPr algn="ctr"/>
              <a:endParaRPr lang="en-GB" dirty="0"/>
            </a:p>
            <a:p>
              <a:pPr algn="ctr"/>
              <a:endParaRPr lang="en-GB" dirty="0"/>
            </a:p>
            <a:p>
              <a:pPr algn="ctr"/>
              <a:r>
                <a:rPr lang="en-GB" dirty="0"/>
                <a:t>RRSet (DS)</a:t>
              </a:r>
            </a:p>
          </p:txBody>
        </p:sp>
        <p:sp>
          <p:nvSpPr>
            <p:cNvPr id="40" name="Rectángulo 39">
              <a:extLst>
                <a:ext uri="{FF2B5EF4-FFF2-40B4-BE49-F238E27FC236}">
                  <a16:creationId xmlns:a16="http://schemas.microsoft.com/office/drawing/2014/main" id="{E2349CB7-D6D4-49D4-9319-12AE7685C473}"/>
                </a:ext>
              </a:extLst>
            </p:cNvPr>
            <p:cNvSpPr/>
            <p:nvPr/>
          </p:nvSpPr>
          <p:spPr>
            <a:xfrm>
              <a:off x="1633307" y="3429000"/>
              <a:ext cx="533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DS</a:t>
              </a:r>
            </a:p>
          </p:txBody>
        </p:sp>
        <p:sp>
          <p:nvSpPr>
            <p:cNvPr id="41" name="Rectángulo 40">
              <a:extLst>
                <a:ext uri="{FF2B5EF4-FFF2-40B4-BE49-F238E27FC236}">
                  <a16:creationId xmlns:a16="http://schemas.microsoft.com/office/drawing/2014/main" id="{67FBB449-9E8A-422D-81A4-4605BA8DA665}"/>
                </a:ext>
              </a:extLst>
            </p:cNvPr>
            <p:cNvSpPr/>
            <p:nvPr/>
          </p:nvSpPr>
          <p:spPr>
            <a:xfrm>
              <a:off x="2302923" y="3429000"/>
              <a:ext cx="533399" cy="91440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DS</a:t>
              </a:r>
            </a:p>
          </p:txBody>
        </p:sp>
        <p:sp>
          <p:nvSpPr>
            <p:cNvPr id="42" name="Rectángulo 41">
              <a:extLst>
                <a:ext uri="{FF2B5EF4-FFF2-40B4-BE49-F238E27FC236}">
                  <a16:creationId xmlns:a16="http://schemas.microsoft.com/office/drawing/2014/main" id="{5D5E678F-19CF-4308-BAF5-A3E5825186A1}"/>
                </a:ext>
              </a:extLst>
            </p:cNvPr>
            <p:cNvSpPr/>
            <p:nvPr/>
          </p:nvSpPr>
          <p:spPr>
            <a:xfrm>
              <a:off x="2972539" y="3429000"/>
              <a:ext cx="533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DS</a:t>
              </a:r>
            </a:p>
          </p:txBody>
        </p:sp>
      </p:grpSp>
      <p:sp>
        <p:nvSpPr>
          <p:cNvPr id="45" name="CuadroTexto 44">
            <a:extLst>
              <a:ext uri="{FF2B5EF4-FFF2-40B4-BE49-F238E27FC236}">
                <a16:creationId xmlns:a16="http://schemas.microsoft.com/office/drawing/2014/main" id="{E49E5FDF-3647-4B1E-A4A6-8C9577802938}"/>
              </a:ext>
            </a:extLst>
          </p:cNvPr>
          <p:cNvSpPr txBox="1"/>
          <p:nvPr/>
        </p:nvSpPr>
        <p:spPr>
          <a:xfrm>
            <a:off x="7551092" y="2028207"/>
            <a:ext cx="957309" cy="261610"/>
          </a:xfrm>
          <a:prstGeom prst="rect">
            <a:avLst/>
          </a:prstGeom>
          <a:noFill/>
        </p:spPr>
        <p:txBody>
          <a:bodyPr wrap="square" rtlCol="0">
            <a:spAutoFit/>
          </a:bodyPr>
          <a:lstStyle/>
          <a:p>
            <a:r>
              <a:rPr lang="en-GB" sz="1100" dirty="0"/>
              <a:t>ZSK (private)</a:t>
            </a:r>
          </a:p>
        </p:txBody>
      </p:sp>
      <p:pic>
        <p:nvPicPr>
          <p:cNvPr id="18" name="Imagen 17">
            <a:extLst>
              <a:ext uri="{FF2B5EF4-FFF2-40B4-BE49-F238E27FC236}">
                <a16:creationId xmlns:a16="http://schemas.microsoft.com/office/drawing/2014/main" id="{F548CF12-5907-4327-8B17-4BE72877008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410083">
            <a:off x="3464510" y="2477646"/>
            <a:ext cx="368658" cy="737315"/>
          </a:xfrm>
          <a:prstGeom prst="rect">
            <a:avLst/>
          </a:prstGeom>
        </p:spPr>
      </p:pic>
      <p:pic>
        <p:nvPicPr>
          <p:cNvPr id="46" name="Imagen 45">
            <a:extLst>
              <a:ext uri="{FF2B5EF4-FFF2-40B4-BE49-F238E27FC236}">
                <a16:creationId xmlns:a16="http://schemas.microsoft.com/office/drawing/2014/main" id="{833DC56D-748B-4F61-899B-1B359FD4C6A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410083">
            <a:off x="3492455" y="3706532"/>
            <a:ext cx="368658" cy="737315"/>
          </a:xfrm>
          <a:prstGeom prst="rect">
            <a:avLst/>
          </a:prstGeom>
        </p:spPr>
      </p:pic>
      <p:pic>
        <p:nvPicPr>
          <p:cNvPr id="47" name="Imagen 46">
            <a:extLst>
              <a:ext uri="{FF2B5EF4-FFF2-40B4-BE49-F238E27FC236}">
                <a16:creationId xmlns:a16="http://schemas.microsoft.com/office/drawing/2014/main" id="{EC068A8B-268F-44BA-B9E3-73892B4D0ED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410083">
            <a:off x="3540516" y="5029600"/>
            <a:ext cx="368658" cy="737315"/>
          </a:xfrm>
          <a:prstGeom prst="rect">
            <a:avLst/>
          </a:prstGeom>
        </p:spPr>
      </p:pic>
      <p:pic>
        <p:nvPicPr>
          <p:cNvPr id="48" name="Imagen 47">
            <a:extLst>
              <a:ext uri="{FF2B5EF4-FFF2-40B4-BE49-F238E27FC236}">
                <a16:creationId xmlns:a16="http://schemas.microsoft.com/office/drawing/2014/main" id="{D64F773E-4A61-4CA9-88F6-116F5633ED1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410083">
            <a:off x="7798647" y="1347281"/>
            <a:ext cx="368658" cy="737315"/>
          </a:xfrm>
          <a:prstGeom prst="rect">
            <a:avLst/>
          </a:prstGeom>
        </p:spPr>
      </p:pic>
    </p:spTree>
    <p:extLst>
      <p:ext uri="{BB962C8B-B14F-4D97-AF65-F5344CB8AC3E}">
        <p14:creationId xmlns:p14="http://schemas.microsoft.com/office/powerpoint/2010/main" val="422953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44018" y="144018"/>
            <a:ext cx="8857615" cy="428625"/>
          </a:xfrm>
          <a:custGeom>
            <a:avLst/>
            <a:gdLst/>
            <a:ahLst/>
            <a:cxnLst/>
            <a:rect l="l" t="t" r="r" b="b"/>
            <a:pathLst>
              <a:path w="8857615" h="428625">
                <a:moveTo>
                  <a:pt x="0" y="0"/>
                </a:moveTo>
                <a:lnTo>
                  <a:pt x="8786114" y="0"/>
                </a:lnTo>
                <a:lnTo>
                  <a:pt x="8857488" y="71374"/>
                </a:lnTo>
                <a:lnTo>
                  <a:pt x="8857488" y="428243"/>
                </a:lnTo>
                <a:lnTo>
                  <a:pt x="71374" y="428243"/>
                </a:lnTo>
                <a:lnTo>
                  <a:pt x="0" y="356869"/>
                </a:lnTo>
                <a:lnTo>
                  <a:pt x="0" y="0"/>
                </a:lnTo>
                <a:close/>
              </a:path>
            </a:pathLst>
          </a:custGeom>
          <a:ln w="25908">
            <a:solidFill>
              <a:srgbClr val="C0504D"/>
            </a:solidFill>
          </a:ln>
        </p:spPr>
        <p:txBody>
          <a:bodyPr wrap="square" lIns="0" tIns="0" rIns="0" bIns="0" rtlCol="0"/>
          <a:lstStyle/>
          <a:p>
            <a:endParaRPr dirty="0"/>
          </a:p>
        </p:txBody>
      </p:sp>
      <p:sp>
        <p:nvSpPr>
          <p:cNvPr id="8" name="object 8"/>
          <p:cNvSpPr/>
          <p:nvPr/>
        </p:nvSpPr>
        <p:spPr>
          <a:xfrm>
            <a:off x="7952231" y="182879"/>
            <a:ext cx="906779" cy="348996"/>
          </a:xfrm>
          <a:prstGeom prst="rect">
            <a:avLst/>
          </a:prstGeom>
          <a:blipFill>
            <a:blip r:embed="rId3" cstate="print"/>
            <a:stretch>
              <a:fillRect/>
            </a:stretch>
          </a:blipFill>
        </p:spPr>
        <p:txBody>
          <a:bodyPr wrap="square" lIns="0" tIns="0" rIns="0" bIns="0" rtlCol="0"/>
          <a:lstStyle/>
          <a:p>
            <a:endParaRPr dirty="0"/>
          </a:p>
        </p:txBody>
      </p:sp>
      <p:sp>
        <p:nvSpPr>
          <p:cNvPr id="9" name="Rectángulo 8"/>
          <p:cNvSpPr/>
          <p:nvPr/>
        </p:nvSpPr>
        <p:spPr>
          <a:xfrm>
            <a:off x="533400" y="914400"/>
            <a:ext cx="7848600" cy="646331"/>
          </a:xfrm>
          <a:prstGeom prst="rect">
            <a:avLst/>
          </a:prstGeom>
          <a:noFill/>
        </p:spPr>
        <p:txBody>
          <a:bodyPr wrap="square" lIns="91440" tIns="45720" rIns="91440" bIns="45720">
            <a:spAutoFit/>
          </a:bodyPr>
          <a:lstStyle/>
          <a:p>
            <a:r>
              <a:rPr lang="es-ES" sz="3600" b="1" cap="none" spc="0" dirty="0">
                <a:ln w="6600">
                  <a:solidFill>
                    <a:schemeClr val="accent2"/>
                  </a:solidFill>
                  <a:prstDash val="solid"/>
                </a:ln>
                <a:solidFill>
                  <a:srgbClr val="FFFFFF"/>
                </a:solidFill>
                <a:effectLst>
                  <a:outerShdw dist="38100" dir="2700000" algn="tl" rotWithShape="0">
                    <a:schemeClr val="accent2"/>
                  </a:outerShdw>
                </a:effectLst>
              </a:rPr>
              <a:t>Funcionamiento del protocolo</a:t>
            </a:r>
          </a:p>
        </p:txBody>
      </p:sp>
      <p:sp>
        <p:nvSpPr>
          <p:cNvPr id="6" name="CuadroTexto 5">
            <a:extLst>
              <a:ext uri="{FF2B5EF4-FFF2-40B4-BE49-F238E27FC236}">
                <a16:creationId xmlns:a16="http://schemas.microsoft.com/office/drawing/2014/main" id="{955EF84F-A99E-4525-8039-4D8FCD881971}"/>
              </a:ext>
            </a:extLst>
          </p:cNvPr>
          <p:cNvSpPr txBox="1"/>
          <p:nvPr/>
        </p:nvSpPr>
        <p:spPr>
          <a:xfrm>
            <a:off x="990600" y="1752600"/>
            <a:ext cx="7868410" cy="3970318"/>
          </a:xfrm>
          <a:prstGeom prst="rect">
            <a:avLst/>
          </a:prstGeom>
          <a:noFill/>
        </p:spPr>
        <p:txBody>
          <a:bodyPr wrap="square" rtlCol="0">
            <a:spAutoFit/>
          </a:bodyPr>
          <a:lstStyle/>
          <a:p>
            <a:r>
              <a:rPr lang="es-ES" dirty="0"/>
              <a:t>Hay que tener en cuenta que: </a:t>
            </a:r>
          </a:p>
          <a:p>
            <a:pPr marL="742950" lvl="1" indent="-285750">
              <a:buFont typeface="Arial" panose="020B0604020202020204" pitchFamily="34" charset="0"/>
              <a:buChar char="•"/>
            </a:pPr>
            <a:r>
              <a:rPr lang="es-ES" dirty="0"/>
              <a:t>El servidor raíz está replicado por todo el mundo para evitar latencias.</a:t>
            </a:r>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r>
              <a:rPr lang="es-ES" dirty="0"/>
              <a:t>Hay organizaciones/autoridades que tienen la responsabilidad de operar y gestionar estos nodos. </a:t>
            </a:r>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r>
              <a:rPr lang="es-ES" dirty="0"/>
              <a:t>En España hay unos 13 servidores raíz.</a:t>
            </a:r>
          </a:p>
          <a:p>
            <a:pPr lvl="1"/>
            <a:endParaRPr lang="es-ES" dirty="0"/>
          </a:p>
          <a:p>
            <a:pPr marL="742950" lvl="1" indent="-285750">
              <a:buFont typeface="Arial" panose="020B0604020202020204" pitchFamily="34" charset="0"/>
              <a:buChar char="•"/>
            </a:pPr>
            <a:r>
              <a:rPr lang="es-ES" dirty="0"/>
              <a:t>Los nodos/</a:t>
            </a:r>
            <a:r>
              <a:rPr lang="es-ES" dirty="0" err="1"/>
              <a:t>sevidores</a:t>
            </a:r>
            <a:r>
              <a:rPr lang="es-ES" dirty="0"/>
              <a:t> </a:t>
            </a:r>
            <a:r>
              <a:rPr lang="es-ES" i="1" dirty="0" err="1"/>
              <a:t>resolvers</a:t>
            </a:r>
            <a:r>
              <a:rPr lang="es-ES" i="1" dirty="0"/>
              <a:t> </a:t>
            </a:r>
            <a:r>
              <a:rPr lang="es-ES" dirty="0"/>
              <a:t>son proporcionados por el ISP. </a:t>
            </a:r>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r>
              <a:rPr lang="es-ES" dirty="0"/>
              <a:t>Hay que tener presente la funcionalidad de las memorias caché y de los TTL.</a:t>
            </a:r>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r>
              <a:rPr lang="es-ES" dirty="0"/>
              <a:t>Coexistencia con DNS – </a:t>
            </a:r>
            <a:r>
              <a:rPr lang="es-ES" dirty="0" err="1"/>
              <a:t>Flag</a:t>
            </a:r>
            <a:r>
              <a:rPr lang="es-ES" dirty="0"/>
              <a:t> “DO – DNSSEC OK”. </a:t>
            </a:r>
          </a:p>
        </p:txBody>
      </p:sp>
    </p:spTree>
    <p:extLst>
      <p:ext uri="{BB962C8B-B14F-4D97-AF65-F5344CB8AC3E}">
        <p14:creationId xmlns:p14="http://schemas.microsoft.com/office/powerpoint/2010/main" val="3040278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3240</TotalTime>
  <Words>2696</Words>
  <Application>Microsoft Office PowerPoint</Application>
  <PresentationFormat>Presentación en pantalla (4:3)</PresentationFormat>
  <Paragraphs>406</Paragraphs>
  <Slides>26</Slides>
  <Notes>26</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26</vt:i4>
      </vt:variant>
    </vt:vector>
  </HeadingPairs>
  <TitlesOfParts>
    <vt:vector size="29" baseType="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Javi</dc:creator>
  <cp:lastModifiedBy>Juan Vázquez Sánchez</cp:lastModifiedBy>
  <cp:revision>115</cp:revision>
  <dcterms:created xsi:type="dcterms:W3CDTF">2016-10-19T15:07:16Z</dcterms:created>
  <dcterms:modified xsi:type="dcterms:W3CDTF">2019-09-10T08:44:09Z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2016-09-13T00:00:00Z</vt:filetime>
  </property>
  <property fmtid="{D5CDD505-2E9C-101B-9397-08002B2CF9AE}" pid="3" name="Creator">
    <vt:lpwstr>Microsoft® PowerPoint® 2016</vt:lpwstr>
  </property>
  <property fmtid="{D5CDD505-2E9C-101B-9397-08002B2CF9AE}" pid="4" name="LastSaved">
    <vt:filetime>2016-10-19T00:00:00Z</vt:filetime>
  </property>
</Properties>
</file>